
<file path=[Content_Types].xml><?xml version="1.0" encoding="utf-8"?>
<Types xmlns="http://schemas.openxmlformats.org/package/2006/content-types">
  <Default Extension="bin" ContentType="image/unknown"/>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embeddings/oleObject1.bin" ContentType="application/vnd.openxmlformats-officedocument.oleObject"/>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handoutMasterIdLst>
    <p:handoutMasterId r:id="rId89"/>
  </p:handoutMasterIdLst>
  <p:sldIdLst>
    <p:sldId id="256" r:id="rId2"/>
    <p:sldId id="258" r:id="rId3"/>
    <p:sldId id="271" r:id="rId4"/>
    <p:sldId id="354" r:id="rId5"/>
    <p:sldId id="272" r:id="rId6"/>
    <p:sldId id="260" r:id="rId7"/>
    <p:sldId id="273" r:id="rId8"/>
    <p:sldId id="274" r:id="rId9"/>
    <p:sldId id="259" r:id="rId10"/>
    <p:sldId id="276" r:id="rId11"/>
    <p:sldId id="263" r:id="rId12"/>
    <p:sldId id="279" r:id="rId13"/>
    <p:sldId id="280" r:id="rId14"/>
    <p:sldId id="281" r:id="rId15"/>
    <p:sldId id="266" r:id="rId16"/>
    <p:sldId id="278" r:id="rId17"/>
    <p:sldId id="285" r:id="rId18"/>
    <p:sldId id="287" r:id="rId19"/>
    <p:sldId id="286" r:id="rId20"/>
    <p:sldId id="288" r:id="rId21"/>
    <p:sldId id="353" r:id="rId22"/>
    <p:sldId id="289" r:id="rId23"/>
    <p:sldId id="290" r:id="rId24"/>
    <p:sldId id="283" r:id="rId25"/>
    <p:sldId id="282" r:id="rId26"/>
    <p:sldId id="291" r:id="rId27"/>
    <p:sldId id="292" r:id="rId28"/>
    <p:sldId id="284" r:id="rId29"/>
    <p:sldId id="296" r:id="rId30"/>
    <p:sldId id="297" r:id="rId31"/>
    <p:sldId id="298" r:id="rId32"/>
    <p:sldId id="299" r:id="rId33"/>
    <p:sldId id="300" r:id="rId34"/>
    <p:sldId id="301" r:id="rId35"/>
    <p:sldId id="294" r:id="rId36"/>
    <p:sldId id="295" r:id="rId37"/>
    <p:sldId id="302" r:id="rId38"/>
    <p:sldId id="303" r:id="rId39"/>
    <p:sldId id="304" r:id="rId40"/>
    <p:sldId id="305" r:id="rId41"/>
    <p:sldId id="306" r:id="rId42"/>
    <p:sldId id="309" r:id="rId43"/>
    <p:sldId id="307" r:id="rId44"/>
    <p:sldId id="308" r:id="rId45"/>
    <p:sldId id="310" r:id="rId46"/>
    <p:sldId id="311" r:id="rId47"/>
    <p:sldId id="312" r:id="rId48"/>
    <p:sldId id="314" r:id="rId49"/>
    <p:sldId id="313" r:id="rId50"/>
    <p:sldId id="315" r:id="rId51"/>
    <p:sldId id="355" r:id="rId52"/>
    <p:sldId id="316" r:id="rId53"/>
    <p:sldId id="317" r:id="rId54"/>
    <p:sldId id="320" r:id="rId55"/>
    <p:sldId id="319" r:id="rId56"/>
    <p:sldId id="318" r:id="rId57"/>
    <p:sldId id="323" r:id="rId58"/>
    <p:sldId id="322" r:id="rId59"/>
    <p:sldId id="324" r:id="rId60"/>
    <p:sldId id="325" r:id="rId61"/>
    <p:sldId id="321" r:id="rId62"/>
    <p:sldId id="327" r:id="rId63"/>
    <p:sldId id="326" r:id="rId64"/>
    <p:sldId id="328" r:id="rId65"/>
    <p:sldId id="329" r:id="rId66"/>
    <p:sldId id="330" r:id="rId67"/>
    <p:sldId id="332" r:id="rId68"/>
    <p:sldId id="333" r:id="rId69"/>
    <p:sldId id="334" r:id="rId70"/>
    <p:sldId id="335" r:id="rId71"/>
    <p:sldId id="344" r:id="rId72"/>
    <p:sldId id="331" r:id="rId73"/>
    <p:sldId id="339" r:id="rId74"/>
    <p:sldId id="336" r:id="rId75"/>
    <p:sldId id="337" r:id="rId76"/>
    <p:sldId id="341" r:id="rId77"/>
    <p:sldId id="345" r:id="rId78"/>
    <p:sldId id="342" r:id="rId79"/>
    <p:sldId id="346" r:id="rId80"/>
    <p:sldId id="348" r:id="rId81"/>
    <p:sldId id="347" r:id="rId82"/>
    <p:sldId id="349" r:id="rId83"/>
    <p:sldId id="350" r:id="rId84"/>
    <p:sldId id="351" r:id="rId85"/>
    <p:sldId id="352" r:id="rId86"/>
    <p:sldId id="34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3" d="100"/>
          <a:sy n="83"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F3A87-CFB2-4FCF-941D-4D96648690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4891EED-7351-4556-BE08-87076FBD49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3290B2-7E27-4AC5-96BC-5D8CF127BC6F}" type="datetimeFigureOut">
              <a:rPr lang="en-CA" smtClean="0"/>
              <a:t>2023-02-25</a:t>
            </a:fld>
            <a:endParaRPr lang="en-CA"/>
          </a:p>
        </p:txBody>
      </p:sp>
      <p:sp>
        <p:nvSpPr>
          <p:cNvPr id="4" name="Footer Placeholder 3">
            <a:extLst>
              <a:ext uri="{FF2B5EF4-FFF2-40B4-BE49-F238E27FC236}">
                <a16:creationId xmlns:a16="http://schemas.microsoft.com/office/drawing/2014/main" id="{B0A8DF1E-0E31-4C42-957A-F44D93323C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DC051CB-67AD-4091-86A1-3A8AED96C1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1744E7-7121-41AE-9BD4-B079624C30C6}" type="slidenum">
              <a:rPr lang="en-CA" smtClean="0"/>
              <a:t>‹#›</a:t>
            </a:fld>
            <a:endParaRPr lang="en-CA"/>
          </a:p>
        </p:txBody>
      </p:sp>
    </p:spTree>
    <p:extLst>
      <p:ext uri="{BB962C8B-B14F-4D97-AF65-F5344CB8AC3E}">
        <p14:creationId xmlns:p14="http://schemas.microsoft.com/office/powerpoint/2010/main" val="99224215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3-07T06:45:45.902"/>
    </inkml:context>
    <inkml:brush xml:id="br0">
      <inkml:brushProperty name="width" value="0.05292" units="cm"/>
      <inkml:brushProperty name="height" value="0.05292" units="cm"/>
      <inkml:brushProperty name="color" value="#FF0000"/>
    </inkml:brush>
  </inkml:definitions>
  <inkml:trace contextRef="#ctx0" brushRef="#br0">17956 18027 0</inkml:trace>
  <inkml:trace contextRef="#ctx0" brushRef="#br0" timeOffset="26517.65">24747 6650 0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434D5-1D44-480E-8579-711220C8D1AE}" type="datetimeFigureOut">
              <a:rPr lang="en-CA" smtClean="0"/>
              <a:t>2023-02-25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C5CEF-9ABC-4D45-82ED-3E15E697F849}" type="slidenum">
              <a:rPr lang="en-CA" smtClean="0"/>
              <a:t>‹#›</a:t>
            </a:fld>
            <a:endParaRPr lang="en-CA"/>
          </a:p>
        </p:txBody>
      </p:sp>
    </p:spTree>
    <p:extLst>
      <p:ext uri="{BB962C8B-B14F-4D97-AF65-F5344CB8AC3E}">
        <p14:creationId xmlns:p14="http://schemas.microsoft.com/office/powerpoint/2010/main" val="27547299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D655-5481-40B0-ACA5-9B34099479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52125B3-C93B-4AAA-B4BC-1E4BEE33C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A36D977-FD83-4069-B5DA-27460FBB9B18}"/>
              </a:ext>
            </a:extLst>
          </p:cNvPr>
          <p:cNvSpPr>
            <a:spLocks noGrp="1"/>
          </p:cNvSpPr>
          <p:nvPr>
            <p:ph type="dt" sz="half" idx="10"/>
          </p:nvPr>
        </p:nvSpPr>
        <p:spPr/>
        <p:txBody>
          <a:bodyPr/>
          <a:lstStyle/>
          <a:p>
            <a:fld id="{4F4BEAA8-FFCC-42A9-B532-05F5C3F68A69}" type="datetime1">
              <a:rPr lang="en-CA" smtClean="0"/>
              <a:t>2023-02-25</a:t>
            </a:fld>
            <a:endParaRPr lang="en-CA"/>
          </a:p>
        </p:txBody>
      </p:sp>
      <p:sp>
        <p:nvSpPr>
          <p:cNvPr id="5" name="Footer Placeholder 4">
            <a:extLst>
              <a:ext uri="{FF2B5EF4-FFF2-40B4-BE49-F238E27FC236}">
                <a16:creationId xmlns:a16="http://schemas.microsoft.com/office/drawing/2014/main" id="{DEEF64B7-BEA7-4867-A7C1-49C3C33BCE05}"/>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2275C5F-500D-43F3-93E7-1561D46D323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42816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2FF7-EC0B-456B-9174-60092412C85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9DB10F1-8690-4914-BA56-A449F1868E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398CCED-1E47-40DA-9F5B-7727937A94A1}"/>
              </a:ext>
            </a:extLst>
          </p:cNvPr>
          <p:cNvSpPr>
            <a:spLocks noGrp="1"/>
          </p:cNvSpPr>
          <p:nvPr>
            <p:ph type="dt" sz="half" idx="10"/>
          </p:nvPr>
        </p:nvSpPr>
        <p:spPr/>
        <p:txBody>
          <a:bodyPr/>
          <a:lstStyle/>
          <a:p>
            <a:fld id="{97854289-7144-430A-8412-F57B3691E326}" type="datetime1">
              <a:rPr lang="en-CA" smtClean="0"/>
              <a:t>2023-02-25</a:t>
            </a:fld>
            <a:endParaRPr lang="en-CA"/>
          </a:p>
        </p:txBody>
      </p:sp>
      <p:sp>
        <p:nvSpPr>
          <p:cNvPr id="5" name="Footer Placeholder 4">
            <a:extLst>
              <a:ext uri="{FF2B5EF4-FFF2-40B4-BE49-F238E27FC236}">
                <a16:creationId xmlns:a16="http://schemas.microsoft.com/office/drawing/2014/main" id="{B36500FE-ADEF-426C-9CAF-6FB9AC271E71}"/>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C1CF545B-63A2-45D7-9812-263F50364DF0}"/>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67305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F11004-1D20-48E5-8A23-D007105B1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7542C14-BB8F-4279-889D-A8C240FF6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1B8111-6B75-4952-9500-0AA628BBD287}"/>
              </a:ext>
            </a:extLst>
          </p:cNvPr>
          <p:cNvSpPr>
            <a:spLocks noGrp="1"/>
          </p:cNvSpPr>
          <p:nvPr>
            <p:ph type="dt" sz="half" idx="10"/>
          </p:nvPr>
        </p:nvSpPr>
        <p:spPr/>
        <p:txBody>
          <a:bodyPr/>
          <a:lstStyle/>
          <a:p>
            <a:fld id="{5CF754B8-5A11-4233-9C1C-0C014D945E1E}" type="datetime1">
              <a:rPr lang="en-CA" smtClean="0"/>
              <a:t>2023-02-25</a:t>
            </a:fld>
            <a:endParaRPr lang="en-CA"/>
          </a:p>
        </p:txBody>
      </p:sp>
      <p:sp>
        <p:nvSpPr>
          <p:cNvPr id="5" name="Footer Placeholder 4">
            <a:extLst>
              <a:ext uri="{FF2B5EF4-FFF2-40B4-BE49-F238E27FC236}">
                <a16:creationId xmlns:a16="http://schemas.microsoft.com/office/drawing/2014/main" id="{B4429B0E-985A-414C-AE01-8C29A9AB12EC}"/>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7BB48CB9-4FD0-42E3-8B7B-E239CBE6B37F}"/>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80661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C897-F8EE-432F-8152-E2107CC4358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A51EAA4-161A-4CEA-96FB-0ADAFBCAA2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BB0D60-1B1D-4733-9D7F-62F56C777D0F}"/>
              </a:ext>
            </a:extLst>
          </p:cNvPr>
          <p:cNvSpPr>
            <a:spLocks noGrp="1"/>
          </p:cNvSpPr>
          <p:nvPr>
            <p:ph type="dt" sz="half" idx="10"/>
          </p:nvPr>
        </p:nvSpPr>
        <p:spPr/>
        <p:txBody>
          <a:bodyPr/>
          <a:lstStyle/>
          <a:p>
            <a:fld id="{E686AEC7-F6B4-4BE1-BD82-F41AD391680E}" type="datetime1">
              <a:rPr lang="en-CA" smtClean="0"/>
              <a:t>2023-02-25</a:t>
            </a:fld>
            <a:endParaRPr lang="en-CA"/>
          </a:p>
        </p:txBody>
      </p:sp>
      <p:sp>
        <p:nvSpPr>
          <p:cNvPr id="5" name="Footer Placeholder 4">
            <a:extLst>
              <a:ext uri="{FF2B5EF4-FFF2-40B4-BE49-F238E27FC236}">
                <a16:creationId xmlns:a16="http://schemas.microsoft.com/office/drawing/2014/main" id="{DB6E631E-7D42-4202-9082-02D78DF1B863}"/>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4B0F2D2-E5E7-4320-ADDE-F7A538779A7A}"/>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410736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BA31-A646-41DC-AF27-23A71B16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CA58C9E-E43C-4EA7-92DD-FE9DE9AD3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4C3683-0948-4834-8112-ACAE0BABCC78}"/>
              </a:ext>
            </a:extLst>
          </p:cNvPr>
          <p:cNvSpPr>
            <a:spLocks noGrp="1"/>
          </p:cNvSpPr>
          <p:nvPr>
            <p:ph type="dt" sz="half" idx="10"/>
          </p:nvPr>
        </p:nvSpPr>
        <p:spPr/>
        <p:txBody>
          <a:bodyPr/>
          <a:lstStyle/>
          <a:p>
            <a:fld id="{BD8C5597-DF86-4784-904B-0E87F5A55809}" type="datetime1">
              <a:rPr lang="en-CA" smtClean="0"/>
              <a:t>2023-02-25</a:t>
            </a:fld>
            <a:endParaRPr lang="en-CA"/>
          </a:p>
        </p:txBody>
      </p:sp>
      <p:sp>
        <p:nvSpPr>
          <p:cNvPr id="5" name="Footer Placeholder 4">
            <a:extLst>
              <a:ext uri="{FF2B5EF4-FFF2-40B4-BE49-F238E27FC236}">
                <a16:creationId xmlns:a16="http://schemas.microsoft.com/office/drawing/2014/main" id="{4D53FDDF-B0DB-4A89-94C3-1F8211423503}"/>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879AA23-FEB4-40BD-871D-69D70FA641E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189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F86B-8AE7-47F6-8182-93B1DBDC2D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32C589A-C307-4220-9AB4-5FFF7B4A6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399FD3D-5E15-4340-8307-7D7622B26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A8ABF71-1625-461C-9439-B4EB13B70C4F}"/>
              </a:ext>
            </a:extLst>
          </p:cNvPr>
          <p:cNvSpPr>
            <a:spLocks noGrp="1"/>
          </p:cNvSpPr>
          <p:nvPr>
            <p:ph type="dt" sz="half" idx="10"/>
          </p:nvPr>
        </p:nvSpPr>
        <p:spPr/>
        <p:txBody>
          <a:bodyPr/>
          <a:lstStyle/>
          <a:p>
            <a:fld id="{BA426BED-2144-4270-9024-6292FD18FE0E}" type="datetime1">
              <a:rPr lang="en-CA" smtClean="0"/>
              <a:t>2023-02-25</a:t>
            </a:fld>
            <a:endParaRPr lang="en-CA"/>
          </a:p>
        </p:txBody>
      </p:sp>
      <p:sp>
        <p:nvSpPr>
          <p:cNvPr id="6" name="Footer Placeholder 5">
            <a:extLst>
              <a:ext uri="{FF2B5EF4-FFF2-40B4-BE49-F238E27FC236}">
                <a16:creationId xmlns:a16="http://schemas.microsoft.com/office/drawing/2014/main" id="{1297CD09-E1BF-417E-943A-0ED052133D8C}"/>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67453AB9-321C-47BF-9C08-0B5942AE0F36}"/>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06816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FAC7-B1E2-4799-B174-1DF28019C76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05B5B41-5191-43BD-B2D4-7CFFD72736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59FBD2-C558-468D-B17C-427D9EF87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97603D0-3A77-4342-AE16-1AA269D4E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7C099-0DD4-4323-9445-447B9E39E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239DF6A-4451-400C-A9D9-02D1BF67C856}"/>
              </a:ext>
            </a:extLst>
          </p:cNvPr>
          <p:cNvSpPr>
            <a:spLocks noGrp="1"/>
          </p:cNvSpPr>
          <p:nvPr>
            <p:ph type="dt" sz="half" idx="10"/>
          </p:nvPr>
        </p:nvSpPr>
        <p:spPr/>
        <p:txBody>
          <a:bodyPr/>
          <a:lstStyle/>
          <a:p>
            <a:fld id="{D6A4C544-96F9-4969-9842-C1C5FB3280EE}" type="datetime1">
              <a:rPr lang="en-CA" smtClean="0"/>
              <a:t>2023-02-25</a:t>
            </a:fld>
            <a:endParaRPr lang="en-CA"/>
          </a:p>
        </p:txBody>
      </p:sp>
      <p:sp>
        <p:nvSpPr>
          <p:cNvPr id="8" name="Footer Placeholder 7">
            <a:extLst>
              <a:ext uri="{FF2B5EF4-FFF2-40B4-BE49-F238E27FC236}">
                <a16:creationId xmlns:a16="http://schemas.microsoft.com/office/drawing/2014/main" id="{93E4070F-EBD4-4BFE-B742-BA45261FCB2D}"/>
              </a:ext>
            </a:extLst>
          </p:cNvPr>
          <p:cNvSpPr>
            <a:spLocks noGrp="1"/>
          </p:cNvSpPr>
          <p:nvPr>
            <p:ph type="ftr" sz="quarter" idx="11"/>
          </p:nvPr>
        </p:nvSpPr>
        <p:spPr/>
        <p:txBody>
          <a:bodyPr/>
          <a:lstStyle/>
          <a:p>
            <a:r>
              <a:rPr lang="en-CA"/>
              <a:t>@ Dr. Mahmoud S. Masadeh</a:t>
            </a:r>
          </a:p>
        </p:txBody>
      </p:sp>
      <p:sp>
        <p:nvSpPr>
          <p:cNvPr id="9" name="Slide Number Placeholder 8">
            <a:extLst>
              <a:ext uri="{FF2B5EF4-FFF2-40B4-BE49-F238E27FC236}">
                <a16:creationId xmlns:a16="http://schemas.microsoft.com/office/drawing/2014/main" id="{A0400FB9-45A0-42F7-983A-7661DF38ECA9}"/>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34941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DE28-1D8C-42AD-8C29-9F33A570876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C001674-5D6C-4F45-9933-05B591B4F6B7}"/>
              </a:ext>
            </a:extLst>
          </p:cNvPr>
          <p:cNvSpPr>
            <a:spLocks noGrp="1"/>
          </p:cNvSpPr>
          <p:nvPr>
            <p:ph type="dt" sz="half" idx="10"/>
          </p:nvPr>
        </p:nvSpPr>
        <p:spPr/>
        <p:txBody>
          <a:bodyPr/>
          <a:lstStyle/>
          <a:p>
            <a:fld id="{AAB6FE15-27B8-45C9-BFA9-B8F3844974CB}" type="datetime1">
              <a:rPr lang="en-CA" smtClean="0"/>
              <a:t>2023-02-25</a:t>
            </a:fld>
            <a:endParaRPr lang="en-CA"/>
          </a:p>
        </p:txBody>
      </p:sp>
      <p:sp>
        <p:nvSpPr>
          <p:cNvPr id="4" name="Footer Placeholder 3">
            <a:extLst>
              <a:ext uri="{FF2B5EF4-FFF2-40B4-BE49-F238E27FC236}">
                <a16:creationId xmlns:a16="http://schemas.microsoft.com/office/drawing/2014/main" id="{2521CCEC-9FF9-47F9-AB4A-CD1AAB5A22D5}"/>
              </a:ext>
            </a:extLst>
          </p:cNvPr>
          <p:cNvSpPr>
            <a:spLocks noGrp="1"/>
          </p:cNvSpPr>
          <p:nvPr>
            <p:ph type="ftr" sz="quarter" idx="11"/>
          </p:nvPr>
        </p:nvSpPr>
        <p:spPr/>
        <p:txBody>
          <a:bodyPr/>
          <a:lstStyle/>
          <a:p>
            <a:r>
              <a:rPr lang="en-CA"/>
              <a:t>@ Dr. Mahmoud S. Masadeh</a:t>
            </a:r>
          </a:p>
        </p:txBody>
      </p:sp>
      <p:sp>
        <p:nvSpPr>
          <p:cNvPr id="5" name="Slide Number Placeholder 4">
            <a:extLst>
              <a:ext uri="{FF2B5EF4-FFF2-40B4-BE49-F238E27FC236}">
                <a16:creationId xmlns:a16="http://schemas.microsoft.com/office/drawing/2014/main" id="{FEC9F806-49D7-4B65-A1FE-BB20E5E8928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941505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B28A20-CF70-46AB-87FB-0BA791A2D1EC}"/>
              </a:ext>
            </a:extLst>
          </p:cNvPr>
          <p:cNvSpPr>
            <a:spLocks noGrp="1"/>
          </p:cNvSpPr>
          <p:nvPr>
            <p:ph type="dt" sz="half" idx="10"/>
          </p:nvPr>
        </p:nvSpPr>
        <p:spPr/>
        <p:txBody>
          <a:bodyPr/>
          <a:lstStyle/>
          <a:p>
            <a:fld id="{CE5E0641-756E-41EE-9402-BB9515D31038}" type="datetime1">
              <a:rPr lang="en-CA" smtClean="0"/>
              <a:t>2023-02-25</a:t>
            </a:fld>
            <a:endParaRPr lang="en-CA"/>
          </a:p>
        </p:txBody>
      </p:sp>
      <p:sp>
        <p:nvSpPr>
          <p:cNvPr id="3" name="Footer Placeholder 2">
            <a:extLst>
              <a:ext uri="{FF2B5EF4-FFF2-40B4-BE49-F238E27FC236}">
                <a16:creationId xmlns:a16="http://schemas.microsoft.com/office/drawing/2014/main" id="{D0317F72-A2A5-4F93-902E-3A2078C2901E}"/>
              </a:ext>
            </a:extLst>
          </p:cNvPr>
          <p:cNvSpPr>
            <a:spLocks noGrp="1"/>
          </p:cNvSpPr>
          <p:nvPr>
            <p:ph type="ftr" sz="quarter" idx="11"/>
          </p:nvPr>
        </p:nvSpPr>
        <p:spPr/>
        <p:txBody>
          <a:bodyPr/>
          <a:lstStyle/>
          <a:p>
            <a:r>
              <a:rPr lang="en-CA"/>
              <a:t>@ Dr. Mahmoud S. Masadeh</a:t>
            </a:r>
          </a:p>
        </p:txBody>
      </p:sp>
      <p:sp>
        <p:nvSpPr>
          <p:cNvPr id="4" name="Slide Number Placeholder 3">
            <a:extLst>
              <a:ext uri="{FF2B5EF4-FFF2-40B4-BE49-F238E27FC236}">
                <a16:creationId xmlns:a16="http://schemas.microsoft.com/office/drawing/2014/main" id="{BF02A6D1-6853-4A45-B264-634C23AA9A79}"/>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20487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55DC-FEC0-4725-8E7A-F7F8756A8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A4FDC65-2252-48E7-A038-6409B3F70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8DDF21-565D-422E-AD46-41D48FD79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D2545-C8A4-4EFB-A895-E501D50511E1}"/>
              </a:ext>
            </a:extLst>
          </p:cNvPr>
          <p:cNvSpPr>
            <a:spLocks noGrp="1"/>
          </p:cNvSpPr>
          <p:nvPr>
            <p:ph type="dt" sz="half" idx="10"/>
          </p:nvPr>
        </p:nvSpPr>
        <p:spPr/>
        <p:txBody>
          <a:bodyPr/>
          <a:lstStyle/>
          <a:p>
            <a:fld id="{FFA66BD9-A562-4066-8199-AACEF848F7DD}" type="datetime1">
              <a:rPr lang="en-CA" smtClean="0"/>
              <a:t>2023-02-25</a:t>
            </a:fld>
            <a:endParaRPr lang="en-CA"/>
          </a:p>
        </p:txBody>
      </p:sp>
      <p:sp>
        <p:nvSpPr>
          <p:cNvPr id="6" name="Footer Placeholder 5">
            <a:extLst>
              <a:ext uri="{FF2B5EF4-FFF2-40B4-BE49-F238E27FC236}">
                <a16:creationId xmlns:a16="http://schemas.microsoft.com/office/drawing/2014/main" id="{791015F5-46EC-43D0-A8FF-57294EACA46A}"/>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25E0C68B-5E8A-437E-B183-038F62DD9577}"/>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119943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F65C-1C27-4890-91C2-170140AB5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FF4590-2E3F-4B2A-B0D0-D82147C70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3B403A3-84AE-425D-B143-17C2C25F7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8A173-B8D3-4E6D-B0FB-786B92565AF3}"/>
              </a:ext>
            </a:extLst>
          </p:cNvPr>
          <p:cNvSpPr>
            <a:spLocks noGrp="1"/>
          </p:cNvSpPr>
          <p:nvPr>
            <p:ph type="dt" sz="half" idx="10"/>
          </p:nvPr>
        </p:nvSpPr>
        <p:spPr/>
        <p:txBody>
          <a:bodyPr/>
          <a:lstStyle/>
          <a:p>
            <a:fld id="{5F5994AA-78A9-4949-A84B-E93323B6D39E}" type="datetime1">
              <a:rPr lang="en-CA" smtClean="0"/>
              <a:t>2023-02-25</a:t>
            </a:fld>
            <a:endParaRPr lang="en-CA"/>
          </a:p>
        </p:txBody>
      </p:sp>
      <p:sp>
        <p:nvSpPr>
          <p:cNvPr id="6" name="Footer Placeholder 5">
            <a:extLst>
              <a:ext uri="{FF2B5EF4-FFF2-40B4-BE49-F238E27FC236}">
                <a16:creationId xmlns:a16="http://schemas.microsoft.com/office/drawing/2014/main" id="{594A162C-9B7E-464C-8E19-3BE0EFC5B524}"/>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22E9C134-26AF-4993-ACE8-BED4575DCAFF}"/>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97192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5F62B-E627-456F-A5A2-4DAFDD111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3C54C95-D216-401F-A655-1026EE0E4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6E41A3-EA9D-4E35-95C6-F1560B2F6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DAED-7E4E-4F17-A965-5BF79014DC61}" type="datetime1">
              <a:rPr lang="en-CA" smtClean="0"/>
              <a:t>2023-02-25</a:t>
            </a:fld>
            <a:endParaRPr lang="en-CA"/>
          </a:p>
        </p:txBody>
      </p:sp>
      <p:sp>
        <p:nvSpPr>
          <p:cNvPr id="5" name="Footer Placeholder 4">
            <a:extLst>
              <a:ext uri="{FF2B5EF4-FFF2-40B4-BE49-F238E27FC236}">
                <a16:creationId xmlns:a16="http://schemas.microsoft.com/office/drawing/2014/main" id="{88C39710-381C-4118-89EB-90706279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 Dr. Mahmoud S. Masadeh</a:t>
            </a:r>
          </a:p>
        </p:txBody>
      </p:sp>
      <p:sp>
        <p:nvSpPr>
          <p:cNvPr id="6" name="Slide Number Placeholder 5">
            <a:extLst>
              <a:ext uri="{FF2B5EF4-FFF2-40B4-BE49-F238E27FC236}">
                <a16:creationId xmlns:a16="http://schemas.microsoft.com/office/drawing/2014/main" id="{1B01BCCA-5886-4E50-A058-B904587B5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70969-1D9F-4E41-A1EE-4EB62BCADA54}" type="slidenum">
              <a:rPr lang="en-CA" smtClean="0"/>
              <a:t>‹#›</a:t>
            </a:fld>
            <a:endParaRPr lang="en-CA"/>
          </a:p>
        </p:txBody>
      </p:sp>
    </p:spTree>
    <p:extLst>
      <p:ext uri="{BB962C8B-B14F-4D97-AF65-F5344CB8AC3E}">
        <p14:creationId xmlns:p14="http://schemas.microsoft.com/office/powerpoint/2010/main" val="140262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emf"/><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35jWSQXku74&amp;ab_channel=RobertoMulargia" TargetMode="External"/><Relationship Id="rId2" Type="http://schemas.openxmlformats.org/officeDocument/2006/relationships/hyperlink" Target="https://www.youtube.com/watch?v=bor0qLifjz4&amp;ab_channel=InfineonTechnologiesAG" TargetMode="External"/><Relationship Id="rId1" Type="http://schemas.openxmlformats.org/officeDocument/2006/relationships/slideLayout" Target="../slideLayouts/slideLayout2.xml"/><Relationship Id="rId4" Type="http://schemas.openxmlformats.org/officeDocument/2006/relationships/hyperlink" Target="https://www.youtube.com/watch?v=F2KcZGwntgg&amp;ab_channel=Linas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bin"/></Relationships>
</file>

<file path=ppt/slides/_rels/slide4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5.emf"/><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6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0.emf"/><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8.xml.rels><?xml version="1.0" encoding="UTF-8" standalone="yes"?>
<Relationships xmlns="http://schemas.openxmlformats.org/package/2006/relationships"><Relationship Id="rId3" Type="http://schemas.openxmlformats.org/officeDocument/2006/relationships/hyperlink" Target="https://www.kvakil.me/venus/" TargetMode="External"/><Relationship Id="rId2" Type="http://schemas.openxmlformats.org/officeDocument/2006/relationships/hyperlink" Target="https://www.cs.cornell.edu/courses/cs3410/2019sp/riscv/interpreter/"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7" Type="http://schemas.openxmlformats.org/officeDocument/2006/relationships/image" Target="../media/image72.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oleObject" Target="../embeddings/oleObject1.bin"/><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customXml" Target="../ink/ink4.xml"/></Relationships>
</file>

<file path=ppt/slides/_rels/slide8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86.xml.rels><?xml version="1.0" encoding="UTF-8" standalone="yes"?>
<Relationships xmlns="http://schemas.openxmlformats.org/package/2006/relationships"><Relationship Id="rId3" Type="http://schemas.openxmlformats.org/officeDocument/2006/relationships/image" Target="../media/image910.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BEEBDF-32C9-4D84-A11F-79F6C52ABADB}"/>
              </a:ext>
            </a:extLst>
          </p:cNvPr>
          <p:cNvPicPr>
            <a:picLocks noChangeAspect="1"/>
          </p:cNvPicPr>
          <p:nvPr/>
        </p:nvPicPr>
        <p:blipFill>
          <a:blip r:embed="rId2"/>
          <a:stretch>
            <a:fillRect/>
          </a:stretch>
        </p:blipFill>
        <p:spPr>
          <a:xfrm>
            <a:off x="6659974" y="0"/>
            <a:ext cx="5534111" cy="6858000"/>
          </a:xfrm>
          <a:prstGeom prst="rect">
            <a:avLst/>
          </a:prstGeom>
        </p:spPr>
      </p:pic>
      <p:sp>
        <p:nvSpPr>
          <p:cNvPr id="15" name="Rectangle 14">
            <a:extLst>
              <a:ext uri="{FF2B5EF4-FFF2-40B4-BE49-F238E27FC236}">
                <a16:creationId xmlns:a16="http://schemas.microsoft.com/office/drawing/2014/main" id="{9354965D-2D13-479F-88D4-628946287487}"/>
              </a:ext>
            </a:extLst>
          </p:cNvPr>
          <p:cNvSpPr/>
          <p:nvPr/>
        </p:nvSpPr>
        <p:spPr>
          <a:xfrm>
            <a:off x="0" y="0"/>
            <a:ext cx="6659974" cy="2894466"/>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Subtitle 2">
            <a:extLst>
              <a:ext uri="{FF2B5EF4-FFF2-40B4-BE49-F238E27FC236}">
                <a16:creationId xmlns:a16="http://schemas.microsoft.com/office/drawing/2014/main" id="{E53690AD-DC02-4F41-8360-45A72FED27B4}"/>
              </a:ext>
            </a:extLst>
          </p:cNvPr>
          <p:cNvSpPr txBox="1">
            <a:spLocks/>
          </p:cNvSpPr>
          <p:nvPr/>
        </p:nvSpPr>
        <p:spPr>
          <a:xfrm>
            <a:off x="260215" y="531132"/>
            <a:ext cx="613954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latin typeface="Book Antiqua" panose="02040602050305030304" pitchFamily="18" charset="0"/>
                <a:ea typeface="+mj-ea"/>
                <a:cs typeface="+mj-cs"/>
              </a:rPr>
              <a:t>Computer Organization </a:t>
            </a:r>
            <a:r>
              <a:rPr lang="ar-JO" sz="4000" dirty="0">
                <a:latin typeface="Book Antiqua" panose="02040602050305030304" pitchFamily="18" charset="0"/>
                <a:ea typeface="+mj-ea"/>
                <a:cs typeface="+mj-cs"/>
              </a:rPr>
              <a:t>تنظيم الحاسوب</a:t>
            </a:r>
            <a:r>
              <a:rPr lang="en-US" sz="4000" dirty="0">
                <a:latin typeface="Book Antiqua" panose="02040602050305030304" pitchFamily="18" charset="0"/>
                <a:ea typeface="+mj-ea"/>
                <a:cs typeface="+mj-cs"/>
              </a:rPr>
              <a:t> </a:t>
            </a:r>
          </a:p>
          <a:p>
            <a:endParaRPr lang="en-CA" dirty="0"/>
          </a:p>
        </p:txBody>
      </p:sp>
      <p:sp>
        <p:nvSpPr>
          <p:cNvPr id="19" name="Rectangle 18">
            <a:extLst>
              <a:ext uri="{FF2B5EF4-FFF2-40B4-BE49-F238E27FC236}">
                <a16:creationId xmlns:a16="http://schemas.microsoft.com/office/drawing/2014/main" id="{41D22F46-35B5-4B3A-9C6F-E216976A8C4E}"/>
              </a:ext>
            </a:extLst>
          </p:cNvPr>
          <p:cNvSpPr/>
          <p:nvPr/>
        </p:nvSpPr>
        <p:spPr>
          <a:xfrm>
            <a:off x="0" y="2894466"/>
            <a:ext cx="6659974" cy="39601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ubtitle 2">
            <a:extLst>
              <a:ext uri="{FF2B5EF4-FFF2-40B4-BE49-F238E27FC236}">
                <a16:creationId xmlns:a16="http://schemas.microsoft.com/office/drawing/2014/main" id="{8D0B4C7F-9A01-442A-AAD9-32008510035E}"/>
              </a:ext>
            </a:extLst>
          </p:cNvPr>
          <p:cNvSpPr txBox="1">
            <a:spLocks/>
          </p:cNvSpPr>
          <p:nvPr/>
        </p:nvSpPr>
        <p:spPr>
          <a:xfrm>
            <a:off x="520431" y="3007065"/>
            <a:ext cx="6139543" cy="37349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3600" dirty="0">
                <a:latin typeface="Book Antiqua" panose="02040602050305030304" pitchFamily="18" charset="0"/>
                <a:ea typeface="+mj-ea"/>
                <a:cs typeface="+mj-cs"/>
              </a:rPr>
              <a:t>Dr. Mahmoud Masadeh</a:t>
            </a:r>
          </a:p>
          <a:p>
            <a:endParaRPr lang="en-CA" sz="4000" dirty="0">
              <a:latin typeface="Book Antiqua" panose="02040602050305030304" pitchFamily="18" charset="0"/>
              <a:ea typeface="+mj-ea"/>
              <a:cs typeface="+mj-cs"/>
            </a:endParaRPr>
          </a:p>
          <a:p>
            <a:pPr marL="342900" indent="-342900" algn="l">
              <a:buFont typeface="Arial" panose="020B0604020202020204" pitchFamily="34" charset="0"/>
              <a:buChar char="•"/>
            </a:pPr>
            <a:r>
              <a:rPr lang="en-CA" sz="2000" dirty="0">
                <a:latin typeface="Book Antiqua" panose="02040602050305030304" pitchFamily="18" charset="0"/>
                <a:ea typeface="+mj-ea"/>
                <a:cs typeface="+mj-cs"/>
              </a:rPr>
              <a:t>BSc : CE, </a:t>
            </a:r>
            <a:r>
              <a:rPr lang="en-CA" sz="2000" dirty="0" err="1">
                <a:latin typeface="Book Antiqua" panose="02040602050305030304" pitchFamily="18" charset="0"/>
                <a:ea typeface="+mj-ea"/>
                <a:cs typeface="+mj-cs"/>
              </a:rPr>
              <a:t>Hijjawi</a:t>
            </a:r>
            <a:r>
              <a:rPr lang="en-CA" sz="2000" dirty="0">
                <a:latin typeface="Book Antiqua" panose="02040602050305030304" pitchFamily="18" charset="0"/>
                <a:ea typeface="+mj-ea"/>
                <a:cs typeface="+mj-cs"/>
              </a:rPr>
              <a:t>, YU, Jordan, 2003 </a:t>
            </a:r>
          </a:p>
          <a:p>
            <a:pPr marL="342900" indent="-342900" algn="l">
              <a:buFont typeface="Arial" panose="020B0604020202020204" pitchFamily="34" charset="0"/>
              <a:buChar char="•"/>
            </a:pPr>
            <a:r>
              <a:rPr lang="en-CA" sz="2000" dirty="0">
                <a:latin typeface="Book Antiqua" panose="02040602050305030304" pitchFamily="18" charset="0"/>
                <a:ea typeface="+mj-ea"/>
                <a:cs typeface="+mj-cs"/>
              </a:rPr>
              <a:t>MSc: CE, </a:t>
            </a:r>
            <a:r>
              <a:rPr lang="en-CA" sz="2000" dirty="0" err="1">
                <a:latin typeface="Book Antiqua" panose="02040602050305030304" pitchFamily="18" charset="0"/>
                <a:ea typeface="+mj-ea"/>
                <a:cs typeface="+mj-cs"/>
              </a:rPr>
              <a:t>TUDelft</a:t>
            </a:r>
            <a:r>
              <a:rPr lang="en-CA" sz="2000" dirty="0">
                <a:latin typeface="Book Antiqua" panose="02040602050305030304" pitchFamily="18" charset="0"/>
                <a:ea typeface="+mj-ea"/>
                <a:cs typeface="+mj-cs"/>
              </a:rPr>
              <a:t>, the Netherlands, 2013</a:t>
            </a:r>
          </a:p>
          <a:p>
            <a:pPr marL="342900" indent="-342900" algn="l">
              <a:buFont typeface="Arial" panose="020B0604020202020204" pitchFamily="34" charset="0"/>
              <a:buChar char="•"/>
            </a:pPr>
            <a:r>
              <a:rPr lang="en-US" sz="2000" dirty="0">
                <a:latin typeface="Book Antiqua" panose="02040602050305030304" pitchFamily="18" charset="0"/>
                <a:ea typeface="+mj-ea"/>
                <a:cs typeface="+mj-cs"/>
              </a:rPr>
              <a:t>MSc: MIS, AABFS, Amman, Jordan, 2009</a:t>
            </a:r>
          </a:p>
          <a:p>
            <a:pPr marL="342900" indent="-342900" algn="l">
              <a:buFont typeface="Arial" panose="020B0604020202020204" pitchFamily="34" charset="0"/>
              <a:buChar char="•"/>
            </a:pPr>
            <a:r>
              <a:rPr lang="en-US" sz="2000" dirty="0">
                <a:latin typeface="Book Antiqua" panose="02040602050305030304" pitchFamily="18" charset="0"/>
                <a:ea typeface="+mj-ea"/>
                <a:cs typeface="+mj-cs"/>
              </a:rPr>
              <a:t>PhD: ECE, Concordia, Montreal, Quebec, CANADA, 2020 </a:t>
            </a:r>
            <a:endParaRPr lang="en-CA" sz="2000" dirty="0">
              <a:latin typeface="Book Antiqua" panose="02040602050305030304" pitchFamily="18" charset="0"/>
              <a:ea typeface="+mj-ea"/>
              <a:cs typeface="+mj-cs"/>
            </a:endParaRPr>
          </a:p>
        </p:txBody>
      </p:sp>
    </p:spTree>
    <p:extLst>
      <p:ext uri="{BB962C8B-B14F-4D97-AF65-F5344CB8AC3E}">
        <p14:creationId xmlns:p14="http://schemas.microsoft.com/office/powerpoint/2010/main" val="282948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9EB4412-24F8-427B-ABD9-5248E73098DA}"/>
              </a:ext>
            </a:extLst>
          </p:cNvPr>
          <p:cNvSpPr>
            <a:spLocks noGrp="1"/>
          </p:cNvSpPr>
          <p:nvPr>
            <p:ph type="sldNum" sz="quarter" idx="12"/>
          </p:nvPr>
        </p:nvSpPr>
        <p:spPr/>
        <p:txBody>
          <a:bodyPr/>
          <a:lstStyle/>
          <a:p>
            <a:fld id="{10570969-1D9F-4E41-A1EE-4EB62BCADA54}" type="slidenum">
              <a:rPr lang="en-CA" smtClean="0"/>
              <a:t>10</a:t>
            </a:fld>
            <a:endParaRPr lang="en-CA"/>
          </a:p>
        </p:txBody>
      </p:sp>
      <p:sp>
        <p:nvSpPr>
          <p:cNvPr id="6" name="Footer Placeholder 5">
            <a:extLst>
              <a:ext uri="{FF2B5EF4-FFF2-40B4-BE49-F238E27FC236}">
                <a16:creationId xmlns:a16="http://schemas.microsoft.com/office/drawing/2014/main" id="{9DBA3C5D-5115-4C1C-A4A9-0F361EC5E0C1}"/>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624AADE9-007A-4D9F-8F6A-A673EE6F23FD}"/>
              </a:ext>
            </a:extLst>
          </p:cNvPr>
          <p:cNvPicPr>
            <a:picLocks noChangeAspect="1"/>
          </p:cNvPicPr>
          <p:nvPr/>
        </p:nvPicPr>
        <p:blipFill>
          <a:blip r:embed="rId2"/>
          <a:stretch>
            <a:fillRect/>
          </a:stretch>
        </p:blipFill>
        <p:spPr>
          <a:xfrm>
            <a:off x="0" y="0"/>
            <a:ext cx="5620414" cy="6400800"/>
          </a:xfrm>
          <a:prstGeom prst="rect">
            <a:avLst/>
          </a:prstGeom>
        </p:spPr>
      </p:pic>
      <p:pic>
        <p:nvPicPr>
          <p:cNvPr id="7" name="Picture 6">
            <a:extLst>
              <a:ext uri="{FF2B5EF4-FFF2-40B4-BE49-F238E27FC236}">
                <a16:creationId xmlns:a16="http://schemas.microsoft.com/office/drawing/2014/main" id="{700302DD-940E-4611-98AE-5B21BEB4A5FD}"/>
              </a:ext>
            </a:extLst>
          </p:cNvPr>
          <p:cNvPicPr>
            <a:picLocks noChangeAspect="1"/>
          </p:cNvPicPr>
          <p:nvPr/>
        </p:nvPicPr>
        <p:blipFill>
          <a:blip r:embed="rId3"/>
          <a:stretch>
            <a:fillRect/>
          </a:stretch>
        </p:blipFill>
        <p:spPr>
          <a:xfrm>
            <a:off x="6397120" y="0"/>
            <a:ext cx="5620414" cy="6400800"/>
          </a:xfrm>
          <a:prstGeom prst="rect">
            <a:avLst/>
          </a:prstGeom>
        </p:spPr>
      </p:pic>
    </p:spTree>
    <p:extLst>
      <p:ext uri="{BB962C8B-B14F-4D97-AF65-F5344CB8AC3E}">
        <p14:creationId xmlns:p14="http://schemas.microsoft.com/office/powerpoint/2010/main" val="700772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 The Basics of Logic Design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fontScale="92500" lnSpcReduction="10000"/>
          </a:bodyPr>
          <a:lstStyle/>
          <a:p>
            <a:pPr algn="l"/>
            <a:r>
              <a:rPr lang="en-US" dirty="0">
                <a:solidFill>
                  <a:srgbClr val="0070C0"/>
                </a:solidFill>
                <a:latin typeface="Book Antiqua" panose="02040602050305030304" pitchFamily="18" charset="0"/>
              </a:rPr>
              <a:t>A.2</a:t>
            </a:r>
            <a:r>
              <a:rPr lang="en-US" dirty="0">
                <a:latin typeface="Book Antiqua" panose="02040602050305030304" pitchFamily="18" charset="0"/>
              </a:rPr>
              <a:t>: Gates, Truth Table, and logic equations.</a:t>
            </a:r>
          </a:p>
          <a:p>
            <a:pPr algn="l"/>
            <a:r>
              <a:rPr lang="en-US" dirty="0">
                <a:solidFill>
                  <a:srgbClr val="0070C0"/>
                </a:solidFill>
                <a:latin typeface="Book Antiqua" panose="02040602050305030304" pitchFamily="18" charset="0"/>
              </a:rPr>
              <a:t>A.3</a:t>
            </a:r>
            <a:r>
              <a:rPr lang="en-US" dirty="0">
                <a:latin typeface="Book Antiqua" panose="02040602050305030304" pitchFamily="18" charset="0"/>
              </a:rPr>
              <a:t>: Design combinational circuits.</a:t>
            </a:r>
          </a:p>
          <a:p>
            <a:pPr algn="l"/>
            <a:r>
              <a:rPr lang="en-US" dirty="0">
                <a:solidFill>
                  <a:srgbClr val="0070C0"/>
                </a:solidFill>
                <a:latin typeface="Book Antiqua" panose="02040602050305030304" pitchFamily="18" charset="0"/>
              </a:rPr>
              <a:t>A.4: </a:t>
            </a:r>
            <a:r>
              <a:rPr lang="en-US" dirty="0">
                <a:latin typeface="Book Antiqua" panose="02040602050305030304" pitchFamily="18" charset="0"/>
              </a:rPr>
              <a:t>Hardware description language (HDL)</a:t>
            </a:r>
          </a:p>
          <a:p>
            <a:pPr algn="l"/>
            <a:r>
              <a:rPr lang="en-US" dirty="0">
                <a:solidFill>
                  <a:srgbClr val="0070C0"/>
                </a:solidFill>
                <a:latin typeface="Book Antiqua" panose="02040602050305030304" pitchFamily="18" charset="0"/>
              </a:rPr>
              <a:t>A.5</a:t>
            </a:r>
            <a:r>
              <a:rPr lang="en-US" dirty="0">
                <a:latin typeface="Book Antiqua" panose="02040602050305030304" pitchFamily="18" charset="0"/>
              </a:rPr>
              <a:t>: How to </a:t>
            </a:r>
            <a:r>
              <a:rPr lang="en-CA" dirty="0">
                <a:latin typeface="Book Antiqua" panose="02040602050305030304" pitchFamily="18" charset="0"/>
              </a:rPr>
              <a:t>design an </a:t>
            </a:r>
            <a:r>
              <a:rPr lang="en-US" dirty="0">
                <a:latin typeface="Book Antiqua" panose="02040602050305030304" pitchFamily="18" charset="0"/>
              </a:rPr>
              <a:t>ALU for the RISC-V processor</a:t>
            </a:r>
          </a:p>
          <a:p>
            <a:pPr algn="l"/>
            <a:r>
              <a:rPr lang="en-US" dirty="0">
                <a:solidFill>
                  <a:srgbClr val="0070C0"/>
                </a:solidFill>
                <a:latin typeface="Book Antiqua" panose="02040602050305030304" pitchFamily="18" charset="0"/>
              </a:rPr>
              <a:t>A.6:  </a:t>
            </a:r>
            <a:r>
              <a:rPr lang="en-US" dirty="0">
                <a:latin typeface="Book Antiqua" panose="02040602050305030304" pitchFamily="18" charset="0"/>
              </a:rPr>
              <a:t>How to make a fast adder: CLA</a:t>
            </a:r>
          </a:p>
          <a:p>
            <a:r>
              <a:rPr lang="en-US" dirty="0">
                <a:solidFill>
                  <a:srgbClr val="0070C0"/>
                </a:solidFill>
                <a:latin typeface="Book Antiqua" panose="02040602050305030304" pitchFamily="18" charset="0"/>
              </a:rPr>
              <a:t>A.7:  I</a:t>
            </a:r>
            <a:r>
              <a:rPr lang="en-US" dirty="0">
                <a:latin typeface="Book Antiqua" panose="02040602050305030304" pitchFamily="18" charset="0"/>
              </a:rPr>
              <a:t>ntroduction to the topic of clocking, which is necessary to 	discuss how memory</a:t>
            </a:r>
            <a:r>
              <a:rPr lang="en-CA" dirty="0">
                <a:latin typeface="Book Antiqua" panose="02040602050305030304" pitchFamily="18" charset="0"/>
              </a:rPr>
              <a:t>elements work.</a:t>
            </a:r>
          </a:p>
          <a:p>
            <a:r>
              <a:rPr lang="en-US" dirty="0">
                <a:solidFill>
                  <a:srgbClr val="0070C0"/>
                </a:solidFill>
                <a:latin typeface="Book Antiqua" panose="02040602050305030304" pitchFamily="18" charset="0"/>
              </a:rPr>
              <a:t>A.8: </a:t>
            </a:r>
            <a:r>
              <a:rPr lang="en-US" dirty="0">
                <a:latin typeface="Book Antiqua" panose="02040602050305030304" pitchFamily="18" charset="0"/>
              </a:rPr>
              <a:t>Introduces memory elements (FFs, </a:t>
            </a:r>
            <a:r>
              <a:rPr lang="en-US" dirty="0" err="1">
                <a:latin typeface="Book Antiqua" panose="02040602050305030304" pitchFamily="18" charset="0"/>
              </a:rPr>
              <a:t>lateches</a:t>
            </a:r>
            <a:r>
              <a:rPr lang="en-US" dirty="0">
                <a:latin typeface="Book Antiqua" panose="02040602050305030304" pitchFamily="18" charset="0"/>
              </a:rPr>
              <a:t>, registers).</a:t>
            </a:r>
          </a:p>
          <a:p>
            <a:pPr algn="l"/>
            <a:r>
              <a:rPr lang="en-US" dirty="0">
                <a:solidFill>
                  <a:srgbClr val="0070C0"/>
                </a:solidFill>
                <a:latin typeface="Book Antiqua" panose="02040602050305030304" pitchFamily="18" charset="0"/>
              </a:rPr>
              <a:t>A.9: </a:t>
            </a:r>
            <a:r>
              <a:rPr lang="en-US" dirty="0">
                <a:latin typeface="Book Antiqua" panose="02040602050305030304" pitchFamily="18" charset="0"/>
              </a:rPr>
              <a:t>Focus on random access memories</a:t>
            </a:r>
            <a:endParaRPr lang="en-US" dirty="0">
              <a:solidFill>
                <a:srgbClr val="0070C0"/>
              </a:solidFill>
              <a:latin typeface="Book Antiqua" panose="02040602050305030304" pitchFamily="18" charset="0"/>
            </a:endParaRPr>
          </a:p>
          <a:p>
            <a:pPr algn="l"/>
            <a:r>
              <a:rPr lang="en-US" dirty="0">
                <a:solidFill>
                  <a:srgbClr val="0070C0"/>
                </a:solidFill>
                <a:latin typeface="Book Antiqua" panose="02040602050305030304" pitchFamily="18" charset="0"/>
              </a:rPr>
              <a:t>A.10: </a:t>
            </a:r>
            <a:r>
              <a:rPr lang="en-US" dirty="0">
                <a:solidFill>
                  <a:srgbClr val="FF0000"/>
                </a:solidFill>
                <a:latin typeface="Book Antiqua" panose="02040602050305030304" pitchFamily="18" charset="0"/>
              </a:rPr>
              <a:t>Finite-state machine (FSM)</a:t>
            </a:r>
          </a:p>
          <a:p>
            <a:pPr algn="l"/>
            <a:r>
              <a:rPr lang="en-US" dirty="0">
                <a:solidFill>
                  <a:srgbClr val="0070C0"/>
                </a:solidFill>
                <a:latin typeface="Book Antiqua" panose="02040602050305030304" pitchFamily="18" charset="0"/>
              </a:rPr>
              <a:t>A.11</a:t>
            </a:r>
            <a:r>
              <a:rPr lang="en-US" dirty="0">
                <a:latin typeface="Book Antiqua" panose="02040602050305030304" pitchFamily="18" charset="0"/>
              </a:rPr>
              <a:t>: Timing methodologies</a:t>
            </a:r>
          </a:p>
          <a:p>
            <a:pPr algn="l"/>
            <a:r>
              <a:rPr lang="en-US" dirty="0">
                <a:solidFill>
                  <a:srgbClr val="0070C0"/>
                </a:solidFill>
                <a:latin typeface="Book Antiqua" panose="02040602050305030304" pitchFamily="18" charset="0"/>
              </a:rPr>
              <a:t>A.12</a:t>
            </a:r>
            <a:r>
              <a:rPr lang="en-US" dirty="0">
                <a:latin typeface="Book Antiqua" panose="02040602050305030304" pitchFamily="18" charset="0"/>
              </a:rPr>
              <a:t>: Field programmable devices</a:t>
            </a:r>
            <a:endParaRPr lang="en-CA" dirty="0">
              <a:latin typeface="Book Antiqua" panose="02040602050305030304" pitchFamily="18" charset="0"/>
            </a:endParaRP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407284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A.2 Gates, Truth Tables, and Logic Equations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pPr marL="0" indent="0" algn="l">
              <a:buNone/>
            </a:pPr>
            <a:r>
              <a:rPr lang="en-US" dirty="0">
                <a:latin typeface="Book Antiqua" panose="02040602050305030304" pitchFamily="18" charset="0"/>
              </a:rPr>
              <a:t>Digital circuit can be described by various methods including:</a:t>
            </a:r>
          </a:p>
          <a:p>
            <a:pPr algn="l"/>
            <a:r>
              <a:rPr lang="en-US" dirty="0">
                <a:latin typeface="Book Antiqua" panose="02040602050305030304" pitchFamily="18" charset="0"/>
              </a:rPr>
              <a:t>Circuit Diagram</a:t>
            </a:r>
          </a:p>
          <a:p>
            <a:pPr algn="l"/>
            <a:r>
              <a:rPr lang="en-US" dirty="0">
                <a:latin typeface="Book Antiqua" panose="02040602050305030304" pitchFamily="18" charset="0"/>
              </a:rPr>
              <a:t>Truth Table</a:t>
            </a:r>
          </a:p>
          <a:p>
            <a:pPr algn="l"/>
            <a:r>
              <a:rPr lang="en-US" dirty="0">
                <a:latin typeface="Book Antiqua" panose="02040602050305030304" pitchFamily="18" charset="0"/>
              </a:rPr>
              <a:t>Logical equations</a:t>
            </a:r>
            <a:endParaRPr lang="en-CA" dirty="0">
              <a:latin typeface="Book Antiqua" panose="02040602050305030304" pitchFamily="18" charset="0"/>
            </a:endParaRPr>
          </a:p>
          <a:p>
            <a:pPr algn="l"/>
            <a:endParaRPr lang="en-CA" dirty="0">
              <a:latin typeface="Book Antiqua" panose="02040602050305030304" pitchFamily="18" charset="0"/>
            </a:endParaRP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08108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Combinational Logic</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algn="l"/>
            <a:r>
              <a:rPr lang="en-US" dirty="0">
                <a:solidFill>
                  <a:srgbClr val="0070C0"/>
                </a:solidFill>
                <a:latin typeface="Book Antiqua" panose="02040602050305030304" pitchFamily="18" charset="0"/>
              </a:rPr>
              <a:t>Decoder</a:t>
            </a:r>
            <a:r>
              <a:rPr lang="en-US" dirty="0">
                <a:latin typeface="Book Antiqua" panose="02040602050305030304" pitchFamily="18" charset="0"/>
              </a:rPr>
              <a:t>: A logic block that has an n-bit input and 2</a:t>
            </a:r>
            <a:r>
              <a:rPr lang="en-US" baseline="30000" dirty="0">
                <a:latin typeface="Book Antiqua" panose="02040602050305030304" pitchFamily="18" charset="0"/>
              </a:rPr>
              <a:t>n</a:t>
            </a:r>
            <a:r>
              <a:rPr lang="en-US" dirty="0">
                <a:latin typeface="Book Antiqua" panose="02040602050305030304" pitchFamily="18" charset="0"/>
              </a:rPr>
              <a:t> outputs, where only one output is asserted for each input combination.</a:t>
            </a:r>
          </a:p>
          <a:p>
            <a:pPr algn="l"/>
            <a:r>
              <a:rPr lang="en-US" dirty="0">
                <a:latin typeface="Book Antiqua" panose="02040602050305030304" pitchFamily="18" charset="0"/>
              </a:rPr>
              <a:t>Encoder</a:t>
            </a:r>
          </a:p>
          <a:p>
            <a:pPr algn="l"/>
            <a:r>
              <a:rPr lang="en-CA" dirty="0">
                <a:latin typeface="Book Antiqua" panose="02040602050305030304" pitchFamily="18" charset="0"/>
              </a:rPr>
              <a:t>Multiplexors</a:t>
            </a:r>
            <a:endParaRPr lang="en-US" dirty="0">
              <a:latin typeface="Book Antiqua" panose="02040602050305030304" pitchFamily="18" charset="0"/>
            </a:endParaRPr>
          </a:p>
          <a:p>
            <a:pPr algn="l"/>
            <a:r>
              <a:rPr lang="en-US" dirty="0">
                <a:latin typeface="Book Antiqua" panose="02040602050305030304" pitchFamily="18" charset="0"/>
              </a:rPr>
              <a:t>De-</a:t>
            </a:r>
            <a:r>
              <a:rPr lang="en-US" dirty="0" err="1">
                <a:latin typeface="Book Antiqua" panose="02040602050305030304" pitchFamily="18" charset="0"/>
              </a:rPr>
              <a:t>Multiplixer</a:t>
            </a:r>
            <a:endParaRPr lang="en-US" dirty="0">
              <a:latin typeface="Book Antiqua" panose="02040602050305030304" pitchFamily="18" charset="0"/>
            </a:endParaRPr>
          </a:p>
          <a:p>
            <a:endParaRPr lang="en-CA" dirty="0">
              <a:latin typeface="Book Antiqua" panose="02040602050305030304" pitchFamily="18" charset="0"/>
            </a:endParaRP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4717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Computers’ Performance</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9" name="Picture 8" descr="Chart&#10;&#10;Description automatically generated">
            <a:extLst>
              <a:ext uri="{FF2B5EF4-FFF2-40B4-BE49-F238E27FC236}">
                <a16:creationId xmlns:a16="http://schemas.microsoft.com/office/drawing/2014/main" id="{BE2C7A5E-C412-49A8-ACA8-6779EFA00EC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6009" y="1148305"/>
            <a:ext cx="8354591" cy="5125165"/>
          </a:xfrm>
          <a:prstGeom prst="rect">
            <a:avLst/>
          </a:prstGeom>
        </p:spPr>
      </p:pic>
      <p:sp>
        <p:nvSpPr>
          <p:cNvPr id="7" name="TextBox 6">
            <a:extLst>
              <a:ext uri="{FF2B5EF4-FFF2-40B4-BE49-F238E27FC236}">
                <a16:creationId xmlns:a16="http://schemas.microsoft.com/office/drawing/2014/main" id="{F6311935-C2F6-4511-BB33-026832808324}"/>
              </a:ext>
            </a:extLst>
          </p:cNvPr>
          <p:cNvSpPr txBox="1"/>
          <p:nvPr/>
        </p:nvSpPr>
        <p:spPr>
          <a:xfrm>
            <a:off x="8333296" y="365125"/>
            <a:ext cx="3723586" cy="6186309"/>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202124"/>
                </a:solidFill>
                <a:effectLst/>
                <a:latin typeface="Book Antiqua" panose="02040602050305030304" pitchFamily="18" charset="0"/>
              </a:rPr>
              <a:t>The amount of </a:t>
            </a:r>
            <a:r>
              <a:rPr lang="en-US" sz="2400" b="0" i="0" dirty="0">
                <a:solidFill>
                  <a:srgbClr val="FF0000"/>
                </a:solidFill>
                <a:effectLst/>
                <a:latin typeface="Book Antiqua" panose="02040602050305030304" pitchFamily="18" charset="0"/>
              </a:rPr>
              <a:t>useful</a:t>
            </a:r>
            <a:r>
              <a:rPr lang="en-US" sz="2400" b="0" i="0" dirty="0">
                <a:solidFill>
                  <a:srgbClr val="202124"/>
                </a:solidFill>
                <a:effectLst/>
                <a:latin typeface="Book Antiqua" panose="02040602050305030304" pitchFamily="18" charset="0"/>
              </a:rPr>
              <a:t> work accomplished by a </a:t>
            </a:r>
            <a:r>
              <a:rPr lang="en-US" sz="2400" i="0" dirty="0">
                <a:solidFill>
                  <a:srgbClr val="202124"/>
                </a:solidFill>
                <a:effectLst/>
                <a:latin typeface="Book Antiqua" panose="02040602050305030304" pitchFamily="18" charset="0"/>
              </a:rPr>
              <a:t>computer</a:t>
            </a:r>
            <a:r>
              <a:rPr lang="en-US" sz="2400" b="0" i="0" dirty="0">
                <a:solidFill>
                  <a:srgbClr val="202124"/>
                </a:solidFill>
                <a:effectLst/>
                <a:latin typeface="Book Antiqua" panose="02040602050305030304" pitchFamily="18" charset="0"/>
              </a:rPr>
              <a:t> system.</a:t>
            </a:r>
          </a:p>
          <a:p>
            <a:pPr marL="285750" indent="-285750">
              <a:buFont typeface="Arial" panose="020B0604020202020204" pitchFamily="34" charset="0"/>
              <a:buChar char="•"/>
            </a:pPr>
            <a:endParaRPr lang="en-US" sz="2400" b="0" i="0" dirty="0">
              <a:solidFill>
                <a:srgbClr val="202124"/>
              </a:solidFill>
              <a:effectLst/>
              <a:latin typeface="Book Antiqua" panose="02040602050305030304" pitchFamily="18" charset="0"/>
            </a:endParaRPr>
          </a:p>
          <a:p>
            <a:pPr marL="285750" indent="-285750">
              <a:buFont typeface="Arial" panose="020B0604020202020204" pitchFamily="34" charset="0"/>
              <a:buChar char="•"/>
            </a:pPr>
            <a:r>
              <a:rPr lang="en-US" sz="2400" b="0" i="0" dirty="0">
                <a:solidFill>
                  <a:srgbClr val="202124"/>
                </a:solidFill>
                <a:effectLst/>
                <a:latin typeface="Book Antiqua" panose="02040602050305030304" pitchFamily="18" charset="0"/>
              </a:rPr>
              <a:t>The performance of a computer is </a:t>
            </a:r>
            <a:r>
              <a:rPr lang="en-US" sz="2400" b="0" i="0" dirty="0" err="1">
                <a:solidFill>
                  <a:srgbClr val="202124"/>
                </a:solidFill>
                <a:effectLst/>
                <a:latin typeface="Book Antiqua" panose="02040602050305030304" pitchFamily="18" charset="0"/>
              </a:rPr>
              <a:t>dependant</a:t>
            </a:r>
            <a:r>
              <a:rPr lang="en-US" sz="2400" b="0" i="0" dirty="0">
                <a:solidFill>
                  <a:srgbClr val="202124"/>
                </a:solidFill>
                <a:effectLst/>
                <a:latin typeface="Book Antiqua" panose="02040602050305030304" pitchFamily="18" charset="0"/>
              </a:rPr>
              <a:t> on </a:t>
            </a:r>
            <a:r>
              <a:rPr lang="en-US" sz="2400" b="0" i="1" dirty="0">
                <a:solidFill>
                  <a:srgbClr val="202124"/>
                </a:solidFill>
                <a:effectLst/>
                <a:latin typeface="Book Antiqua" panose="02040602050305030304" pitchFamily="18" charset="0"/>
              </a:rPr>
              <a:t>how well it works together as a whole</a:t>
            </a:r>
            <a:r>
              <a:rPr lang="en-US" sz="2400" b="0" i="0" dirty="0">
                <a:solidFill>
                  <a:srgbClr val="202124"/>
                </a:solidFill>
                <a:effectLst/>
                <a:latin typeface="Book Antiqua" panose="02040602050305030304" pitchFamily="18" charset="0"/>
              </a:rPr>
              <a:t>.</a:t>
            </a:r>
          </a:p>
          <a:p>
            <a:pPr marL="285750" indent="-285750">
              <a:buFont typeface="Arial" panose="020B0604020202020204" pitchFamily="34" charset="0"/>
              <a:buChar char="•"/>
            </a:pPr>
            <a:endParaRPr lang="en-US" sz="2400" b="0" i="0" dirty="0">
              <a:solidFill>
                <a:srgbClr val="202124"/>
              </a:solidFill>
              <a:effectLst/>
              <a:latin typeface="Book Antiqua" panose="02040602050305030304" pitchFamily="18" charset="0"/>
            </a:endParaRPr>
          </a:p>
          <a:p>
            <a:pPr marL="285750" indent="-285750">
              <a:buFont typeface="Arial" panose="020B0604020202020204" pitchFamily="34" charset="0"/>
              <a:buChar char="•"/>
            </a:pPr>
            <a:r>
              <a:rPr lang="en-US" sz="2400" b="0" i="0" dirty="0">
                <a:solidFill>
                  <a:srgbClr val="202124"/>
                </a:solidFill>
                <a:effectLst/>
                <a:latin typeface="Book Antiqua" panose="02040602050305030304" pitchFamily="18" charset="0"/>
              </a:rPr>
              <a:t> Upgrading one part of the computer while leaving outdated parts installed will not improve performance much, if at all</a:t>
            </a:r>
          </a:p>
          <a:p>
            <a:endParaRPr lang="en-US" dirty="0">
              <a:solidFill>
                <a:srgbClr val="202124"/>
              </a:solidFill>
              <a:latin typeface="arial" panose="020B0604020202020204" pitchFamily="34" charset="0"/>
            </a:endParaRPr>
          </a:p>
          <a:p>
            <a:endParaRPr lang="en-CA" dirty="0"/>
          </a:p>
        </p:txBody>
      </p:sp>
    </p:spTree>
    <p:extLst>
      <p:ext uri="{BB962C8B-B14F-4D97-AF65-F5344CB8AC3E}">
        <p14:creationId xmlns:p14="http://schemas.microsoft.com/office/powerpoint/2010/main" val="35204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9EB4412-24F8-427B-ABD9-5248E73098DA}"/>
              </a:ext>
            </a:extLst>
          </p:cNvPr>
          <p:cNvSpPr>
            <a:spLocks noGrp="1"/>
          </p:cNvSpPr>
          <p:nvPr>
            <p:ph type="sldNum" sz="quarter" idx="12"/>
          </p:nvPr>
        </p:nvSpPr>
        <p:spPr/>
        <p:txBody>
          <a:bodyPr/>
          <a:lstStyle/>
          <a:p>
            <a:fld id="{10570969-1D9F-4E41-A1EE-4EB62BCADA54}" type="slidenum">
              <a:rPr lang="en-CA" smtClean="0"/>
              <a:t>15</a:t>
            </a:fld>
            <a:endParaRPr lang="en-CA"/>
          </a:p>
        </p:txBody>
      </p:sp>
      <p:sp>
        <p:nvSpPr>
          <p:cNvPr id="6" name="Footer Placeholder 5">
            <a:extLst>
              <a:ext uri="{FF2B5EF4-FFF2-40B4-BE49-F238E27FC236}">
                <a16:creationId xmlns:a16="http://schemas.microsoft.com/office/drawing/2014/main" id="{9DBA3C5D-5115-4C1C-A4A9-0F361EC5E0C1}"/>
              </a:ext>
            </a:extLst>
          </p:cNvPr>
          <p:cNvSpPr>
            <a:spLocks noGrp="1"/>
          </p:cNvSpPr>
          <p:nvPr>
            <p:ph type="ftr" sz="quarter" idx="11"/>
          </p:nvPr>
        </p:nvSpPr>
        <p:spPr/>
        <p:txBody>
          <a:bodyPr/>
          <a:lstStyle/>
          <a:p>
            <a:r>
              <a:rPr lang="en-CA"/>
              <a:t>@ Dr. Mahmoud S. Masadeh</a:t>
            </a:r>
          </a:p>
        </p:txBody>
      </p:sp>
      <p:pic>
        <p:nvPicPr>
          <p:cNvPr id="12" name="Picture 11">
            <a:extLst>
              <a:ext uri="{FF2B5EF4-FFF2-40B4-BE49-F238E27FC236}">
                <a16:creationId xmlns:a16="http://schemas.microsoft.com/office/drawing/2014/main" id="{F59E763A-DFF9-4C82-8408-1D29B307841B}"/>
              </a:ext>
            </a:extLst>
          </p:cNvPr>
          <p:cNvPicPr>
            <a:picLocks noChangeAspect="1"/>
          </p:cNvPicPr>
          <p:nvPr/>
        </p:nvPicPr>
        <p:blipFill>
          <a:blip r:embed="rId2"/>
          <a:stretch>
            <a:fillRect/>
          </a:stretch>
        </p:blipFill>
        <p:spPr>
          <a:xfrm>
            <a:off x="15865" y="0"/>
            <a:ext cx="5639788" cy="6400800"/>
          </a:xfrm>
          <a:prstGeom prst="rect">
            <a:avLst/>
          </a:prstGeom>
        </p:spPr>
      </p:pic>
      <p:pic>
        <p:nvPicPr>
          <p:cNvPr id="14" name="Picture 13">
            <a:extLst>
              <a:ext uri="{FF2B5EF4-FFF2-40B4-BE49-F238E27FC236}">
                <a16:creationId xmlns:a16="http://schemas.microsoft.com/office/drawing/2014/main" id="{2F68FA09-0191-4E1C-A149-6E460107EAF7}"/>
              </a:ext>
            </a:extLst>
          </p:cNvPr>
          <p:cNvPicPr>
            <a:picLocks noChangeAspect="1"/>
          </p:cNvPicPr>
          <p:nvPr/>
        </p:nvPicPr>
        <p:blipFill>
          <a:blip r:embed="rId3"/>
          <a:stretch>
            <a:fillRect/>
          </a:stretch>
        </p:blipFill>
        <p:spPr>
          <a:xfrm>
            <a:off x="5482248" y="-22225"/>
            <a:ext cx="6693887" cy="6400800"/>
          </a:xfrm>
          <a:prstGeom prst="rect">
            <a:avLst/>
          </a:prstGeom>
        </p:spPr>
      </p:pic>
      <p:sp>
        <p:nvSpPr>
          <p:cNvPr id="20" name="TextBox 19">
            <a:extLst>
              <a:ext uri="{FF2B5EF4-FFF2-40B4-BE49-F238E27FC236}">
                <a16:creationId xmlns:a16="http://schemas.microsoft.com/office/drawing/2014/main" id="{2049E846-1235-42DC-89CD-0A61F03971FE}"/>
              </a:ext>
            </a:extLst>
          </p:cNvPr>
          <p:cNvSpPr txBox="1"/>
          <p:nvPr/>
        </p:nvSpPr>
        <p:spPr>
          <a:xfrm>
            <a:off x="3349172" y="3178175"/>
            <a:ext cx="8374742" cy="1077218"/>
          </a:xfrm>
          <a:prstGeom prst="rect">
            <a:avLst/>
          </a:prstGeom>
          <a:noFill/>
        </p:spPr>
        <p:txBody>
          <a:bodyPr wrap="square">
            <a:spAutoFit/>
          </a:bodyPr>
          <a:lstStyle/>
          <a:p>
            <a:pPr algn="ctr"/>
            <a:r>
              <a:rPr lang="en-US" sz="3200" b="0" i="0" u="none" strike="noStrike" baseline="0" dirty="0">
                <a:solidFill>
                  <a:srgbClr val="FF0000"/>
                </a:solidFill>
                <a:highlight>
                  <a:srgbClr val="FFFF00"/>
                </a:highlight>
                <a:latin typeface="Book Antiqua" panose="02040602050305030304" pitchFamily="18" charset="0"/>
              </a:rPr>
              <a:t>This first chapter lays the foundation for the rest of the book</a:t>
            </a:r>
            <a:endParaRPr lang="en-CA" sz="3200" dirty="0">
              <a:solidFill>
                <a:srgbClr val="FF0000"/>
              </a:solidFill>
              <a:highlight>
                <a:srgbClr val="FFFF00"/>
              </a:highlight>
              <a:latin typeface="Book Antiqua" panose="02040602050305030304" pitchFamily="18" charset="0"/>
            </a:endParaRPr>
          </a:p>
        </p:txBody>
      </p:sp>
    </p:spTree>
    <p:extLst>
      <p:ext uri="{BB962C8B-B14F-4D97-AF65-F5344CB8AC3E}">
        <p14:creationId xmlns:p14="http://schemas.microsoft.com/office/powerpoint/2010/main" val="383603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1.1 Introduction</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r>
              <a:rPr lang="en-US" dirty="0">
                <a:latin typeface="Book Antiqua" panose="02040602050305030304" pitchFamily="18" charset="0"/>
              </a:rPr>
              <a:t>Computers are the product of </a:t>
            </a:r>
            <a:r>
              <a:rPr lang="en-US" dirty="0">
                <a:solidFill>
                  <a:srgbClr val="0070C0"/>
                </a:solidFill>
                <a:latin typeface="Book Antiqua" panose="02040602050305030304" pitchFamily="18" charset="0"/>
              </a:rPr>
              <a:t>information technology </a:t>
            </a:r>
            <a:r>
              <a:rPr lang="en-US" dirty="0">
                <a:latin typeface="Book Antiqua" panose="02040602050305030304" pitchFamily="18" charset="0"/>
              </a:rPr>
              <a:t>(IT) industry, which is responsible for almost </a:t>
            </a:r>
            <a:r>
              <a:rPr lang="en-US" dirty="0">
                <a:solidFill>
                  <a:srgbClr val="0070C0"/>
                </a:solidFill>
                <a:latin typeface="Book Antiqua" panose="02040602050305030304" pitchFamily="18" charset="0"/>
              </a:rPr>
              <a:t>10%</a:t>
            </a:r>
            <a:r>
              <a:rPr lang="en-US" dirty="0">
                <a:latin typeface="Book Antiqua" panose="02040602050305030304" pitchFamily="18" charset="0"/>
              </a:rPr>
              <a:t> of the gross national product (GNP) of the United States.</a:t>
            </a:r>
          </a:p>
          <a:p>
            <a:r>
              <a:rPr lang="en-US" i="1" dirty="0">
                <a:latin typeface="Book Antiqua" panose="02040602050305030304" pitchFamily="18" charset="0"/>
              </a:rPr>
              <a:t>Gross National Product (GNP) is the total value of all finished </a:t>
            </a:r>
            <a:r>
              <a:rPr lang="en-US" i="1" dirty="0">
                <a:solidFill>
                  <a:srgbClr val="0070C0"/>
                </a:solidFill>
                <a:latin typeface="Book Antiqua" panose="02040602050305030304" pitchFamily="18" charset="0"/>
              </a:rPr>
              <a:t>goods</a:t>
            </a:r>
            <a:r>
              <a:rPr lang="en-US" i="1" dirty="0">
                <a:latin typeface="Book Antiqua" panose="02040602050305030304" pitchFamily="18" charset="0"/>
              </a:rPr>
              <a:t> and </a:t>
            </a:r>
            <a:r>
              <a:rPr lang="en-US" i="1" dirty="0">
                <a:solidFill>
                  <a:srgbClr val="0070C0"/>
                </a:solidFill>
                <a:latin typeface="Book Antiqua" panose="02040602050305030304" pitchFamily="18" charset="0"/>
              </a:rPr>
              <a:t>services</a:t>
            </a:r>
            <a:r>
              <a:rPr lang="en-US" i="1" dirty="0">
                <a:latin typeface="Book Antiqua" panose="02040602050305030304" pitchFamily="18" charset="0"/>
              </a:rPr>
              <a:t> produced by a country's citizens in a given financial year.</a:t>
            </a:r>
          </a:p>
          <a:p>
            <a:r>
              <a:rPr lang="en-US" dirty="0">
                <a:latin typeface="Book Antiqua" panose="02040602050305030304" pitchFamily="18" charset="0"/>
              </a:rPr>
              <a:t>In the last 30 years, several new computers have been introduced and revolutionized the computing industry.</a:t>
            </a:r>
          </a:p>
          <a:p>
            <a:r>
              <a:rPr lang="en-US" dirty="0">
                <a:latin typeface="Book Antiqua" panose="02040602050305030304" pitchFamily="18" charset="0"/>
              </a:rPr>
              <a:t>Computers have led to a third revolution for civilization, with the </a:t>
            </a:r>
            <a:r>
              <a:rPr lang="en-US" dirty="0">
                <a:solidFill>
                  <a:srgbClr val="0070C0"/>
                </a:solidFill>
                <a:latin typeface="Book Antiqua" panose="02040602050305030304" pitchFamily="18" charset="0"/>
              </a:rPr>
              <a:t>information</a:t>
            </a:r>
            <a:r>
              <a:rPr lang="en-US" dirty="0">
                <a:latin typeface="Book Antiqua" panose="02040602050305030304" pitchFamily="18" charset="0"/>
              </a:rPr>
              <a:t> revolution taking its place alongside the </a:t>
            </a:r>
            <a:r>
              <a:rPr lang="en-US" dirty="0">
                <a:solidFill>
                  <a:srgbClr val="0070C0"/>
                </a:solidFill>
                <a:latin typeface="Book Antiqua" panose="02040602050305030304" pitchFamily="18" charset="0"/>
              </a:rPr>
              <a:t>agricultural</a:t>
            </a:r>
            <a:r>
              <a:rPr lang="en-US" dirty="0">
                <a:latin typeface="Book Antiqua" panose="02040602050305030304" pitchFamily="18" charset="0"/>
              </a:rPr>
              <a:t> and </a:t>
            </a:r>
            <a:r>
              <a:rPr lang="en-US" dirty="0">
                <a:solidFill>
                  <a:srgbClr val="0070C0"/>
                </a:solidFill>
                <a:latin typeface="Book Antiqua" panose="02040602050305030304" pitchFamily="18" charset="0"/>
              </a:rPr>
              <a:t>industrial</a:t>
            </a:r>
            <a:r>
              <a:rPr lang="en-US" dirty="0">
                <a:latin typeface="Book Antiqua" panose="02040602050305030304" pitchFamily="18" charset="0"/>
              </a:rPr>
              <a:t> revolutions.</a:t>
            </a: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1314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1.1 Introduction</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marL="0" indent="0" algn="just">
              <a:buNone/>
            </a:pPr>
            <a:r>
              <a:rPr lang="en-US" sz="2400" dirty="0">
                <a:latin typeface="Book Antiqua" panose="02040602050305030304" pitchFamily="18" charset="0"/>
              </a:rPr>
              <a:t>In the recent past, the following applications were </a:t>
            </a:r>
            <a:r>
              <a:rPr lang="en-US" sz="2400" i="1" dirty="0">
                <a:latin typeface="Book Antiqua" panose="02040602050305030304" pitchFamily="18" charset="0"/>
              </a:rPr>
              <a:t>science fiction</a:t>
            </a:r>
            <a:r>
              <a:rPr lang="en-US" sz="2400" dirty="0">
                <a:latin typeface="Book Antiqua" panose="02040602050305030304" pitchFamily="18" charset="0"/>
              </a:rPr>
              <a:t>:</a:t>
            </a:r>
          </a:p>
          <a:p>
            <a:pPr marL="514350" indent="-514350" algn="just">
              <a:buFont typeface="+mj-lt"/>
              <a:buAutoNum type="arabicPeriod"/>
            </a:pPr>
            <a:r>
              <a:rPr lang="en-US" sz="2400" dirty="0">
                <a:solidFill>
                  <a:srgbClr val="0070C0"/>
                </a:solidFill>
                <a:latin typeface="Book Antiqua" panose="02040602050305030304" pitchFamily="18" charset="0"/>
              </a:rPr>
              <a:t>Computers in automobiles</a:t>
            </a:r>
            <a:r>
              <a:rPr lang="en-US" sz="2400" dirty="0">
                <a:latin typeface="Book Antiqua" panose="02040602050305030304" pitchFamily="18" charset="0"/>
              </a:rPr>
              <a:t>: Computers reduce pollution, improve fuel efficiency via engine controls, and increase safety through blind spot warnings, lane departure warnings, moving object detection, and air bag inflation to protect occupants in a crash.</a:t>
            </a:r>
          </a:p>
          <a:p>
            <a:pPr marL="514350" indent="-514350" algn="just">
              <a:buFont typeface="+mj-lt"/>
              <a:buAutoNum type="arabicPeriod"/>
            </a:pPr>
            <a:r>
              <a:rPr lang="en-CA" sz="2400" dirty="0">
                <a:solidFill>
                  <a:srgbClr val="0070C0"/>
                </a:solidFill>
                <a:latin typeface="Book Antiqua" panose="02040602050305030304" pitchFamily="18" charset="0"/>
              </a:rPr>
              <a:t>Cell phones</a:t>
            </a:r>
            <a:r>
              <a:rPr lang="en-CA" sz="2400" dirty="0">
                <a:latin typeface="Book Antiqua" panose="02040602050305030304" pitchFamily="18" charset="0"/>
              </a:rPr>
              <a:t>: </a:t>
            </a:r>
            <a:r>
              <a:rPr lang="en-US" sz="2400" dirty="0">
                <a:latin typeface="Book Antiqua" panose="02040602050305030304" pitchFamily="18" charset="0"/>
              </a:rPr>
              <a:t>More than half of the planet having mobile phones </a:t>
            </a:r>
          </a:p>
          <a:p>
            <a:pPr marL="514350" indent="-514350" algn="just">
              <a:buFont typeface="+mj-lt"/>
              <a:buAutoNum type="arabicPeriod"/>
            </a:pPr>
            <a:r>
              <a:rPr lang="en-CA" sz="2400" dirty="0">
                <a:solidFill>
                  <a:srgbClr val="0070C0"/>
                </a:solidFill>
                <a:latin typeface="Book Antiqua" panose="02040602050305030304" pitchFamily="18" charset="0"/>
              </a:rPr>
              <a:t>World Wide Web: </a:t>
            </a:r>
            <a:r>
              <a:rPr lang="en-CA" sz="2400" dirty="0">
                <a:latin typeface="Book Antiqua" panose="02040602050305030304" pitchFamily="18" charset="0"/>
              </a:rPr>
              <a:t>T</a:t>
            </a:r>
            <a:r>
              <a:rPr lang="en-US" sz="2400" dirty="0">
                <a:latin typeface="Book Antiqua" panose="02040602050305030304" pitchFamily="18" charset="0"/>
              </a:rPr>
              <a:t>he web has transformed our society</a:t>
            </a:r>
            <a:endParaRPr lang="en-CA" sz="2400" dirty="0">
              <a:latin typeface="Book Antiqua" panose="02040602050305030304" pitchFamily="18" charset="0"/>
            </a:endParaRPr>
          </a:p>
          <a:p>
            <a:pPr marL="514350" indent="-514350" algn="just">
              <a:buFont typeface="+mj-lt"/>
              <a:buAutoNum type="arabicPeriod"/>
            </a:pPr>
            <a:r>
              <a:rPr lang="en-CA" sz="2400" dirty="0">
                <a:solidFill>
                  <a:srgbClr val="0070C0"/>
                </a:solidFill>
                <a:latin typeface="Book Antiqua" panose="02040602050305030304" pitchFamily="18" charset="0"/>
              </a:rPr>
              <a:t>Human genome project</a:t>
            </a:r>
            <a:r>
              <a:rPr lang="en-CA" sz="2400" dirty="0">
                <a:latin typeface="Book Antiqua" panose="02040602050305030304" pitchFamily="18" charset="0"/>
              </a:rPr>
              <a:t>: </a:t>
            </a:r>
            <a:r>
              <a:rPr lang="en-US" sz="2400" dirty="0">
                <a:latin typeface="Book Antiqua" panose="02040602050305030304" pitchFamily="18" charset="0"/>
              </a:rPr>
              <a:t>Computer </a:t>
            </a:r>
            <a:r>
              <a:rPr lang="en-US" sz="2400" dirty="0" err="1">
                <a:latin typeface="Book Antiqua" panose="02040602050305030304" pitchFamily="18" charset="0"/>
              </a:rPr>
              <a:t>equipments</a:t>
            </a:r>
            <a:r>
              <a:rPr lang="en-US" sz="2400" dirty="0">
                <a:latin typeface="Book Antiqua" panose="02040602050305030304" pitchFamily="18" charset="0"/>
              </a:rPr>
              <a:t> map and analyze human DNA sequences</a:t>
            </a:r>
          </a:p>
          <a:p>
            <a:pPr marL="514350" indent="-514350" algn="just">
              <a:buFont typeface="+mj-lt"/>
              <a:buAutoNum type="arabicPeriod"/>
            </a:pPr>
            <a:r>
              <a:rPr lang="en-CA" sz="2400" dirty="0">
                <a:solidFill>
                  <a:srgbClr val="0070C0"/>
                </a:solidFill>
                <a:latin typeface="Book Antiqua" panose="02040602050305030304" pitchFamily="18" charset="0"/>
              </a:rPr>
              <a:t>Search Engines</a:t>
            </a:r>
            <a:r>
              <a:rPr lang="en-CA" sz="2400" dirty="0">
                <a:latin typeface="Book Antiqua" panose="02040602050305030304" pitchFamily="18" charset="0"/>
              </a:rPr>
              <a:t>:</a:t>
            </a:r>
            <a:r>
              <a:rPr lang="en-US" sz="2400" dirty="0">
                <a:latin typeface="Book Antiqua" panose="02040602050305030304" pitchFamily="18" charset="0"/>
              </a:rPr>
              <a:t> the web grew in size and in value. Thus, finding</a:t>
            </a:r>
            <a:r>
              <a:rPr lang="ar-JO" sz="2400" dirty="0">
                <a:latin typeface="Book Antiqua" panose="02040602050305030304" pitchFamily="18" charset="0"/>
              </a:rPr>
              <a:t> </a:t>
            </a:r>
            <a:r>
              <a:rPr lang="en-US" sz="2400" dirty="0">
                <a:latin typeface="Book Antiqua" panose="02040602050305030304" pitchFamily="18" charset="0"/>
              </a:rPr>
              <a:t>relevant information became increasingly important.</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4168096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Classes of Computing</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algn="just"/>
            <a:r>
              <a:rPr lang="en-US" dirty="0">
                <a:solidFill>
                  <a:srgbClr val="0070C0"/>
                </a:solidFill>
                <a:latin typeface="Book Antiqua" panose="02040602050305030304" pitchFamily="18" charset="0"/>
              </a:rPr>
              <a:t>Personal computers </a:t>
            </a:r>
            <a:r>
              <a:rPr lang="en-US" dirty="0">
                <a:latin typeface="Book Antiqua" panose="02040602050305030304" pitchFamily="18" charset="0"/>
              </a:rPr>
              <a:t>(PCs): delivery of good performance to single users at low cost and usually execute third-party software.</a:t>
            </a:r>
          </a:p>
          <a:p>
            <a:pPr algn="just"/>
            <a:r>
              <a:rPr lang="en-US" dirty="0">
                <a:solidFill>
                  <a:srgbClr val="0070C0"/>
                </a:solidFill>
                <a:latin typeface="Book Antiqua" panose="02040602050305030304" pitchFamily="18" charset="0"/>
              </a:rPr>
              <a:t>Servers</a:t>
            </a:r>
            <a:r>
              <a:rPr lang="en-US" dirty="0">
                <a:latin typeface="Book Antiqua" panose="02040602050305030304" pitchFamily="18" charset="0"/>
              </a:rPr>
              <a:t>: Oriented to carrying sizable workloads. Compared to PCs, it provides greater computing, storage, and I/O capacity. Higher </a:t>
            </a:r>
            <a:r>
              <a:rPr lang="en-CA" dirty="0">
                <a:latin typeface="Book Antiqua" panose="02040602050305030304" pitchFamily="18" charset="0"/>
              </a:rPr>
              <a:t>dependability.</a:t>
            </a:r>
            <a:endParaRPr lang="en-US" dirty="0">
              <a:latin typeface="Book Antiqua" panose="02040602050305030304" pitchFamily="18" charset="0"/>
            </a:endParaRPr>
          </a:p>
          <a:p>
            <a:pPr algn="just"/>
            <a:r>
              <a:rPr lang="en-US" dirty="0">
                <a:solidFill>
                  <a:srgbClr val="0070C0"/>
                </a:solidFill>
                <a:latin typeface="Book Antiqua" panose="02040602050305030304" pitchFamily="18" charset="0"/>
              </a:rPr>
              <a:t>Supercomputers</a:t>
            </a:r>
            <a:r>
              <a:rPr lang="en-US" dirty="0">
                <a:latin typeface="Book Antiqua" panose="02040602050305030304" pitchFamily="18" charset="0"/>
              </a:rPr>
              <a:t>: Used for high-end scientific and engineering </a:t>
            </a:r>
            <a:r>
              <a:rPr lang="en-CA" dirty="0">
                <a:latin typeface="Book Antiqua" panose="02040602050305030304" pitchFamily="18" charset="0"/>
              </a:rPr>
              <a:t>calculations.</a:t>
            </a:r>
            <a:r>
              <a:rPr lang="en-US" dirty="0">
                <a:latin typeface="Book Antiqua" panose="02040602050305030304" pitchFamily="18" charset="0"/>
              </a:rPr>
              <a:t> Consist of tens of thousands of </a:t>
            </a:r>
            <a:r>
              <a:rPr lang="en-US" dirty="0">
                <a:solidFill>
                  <a:srgbClr val="FF0000"/>
                </a:solidFill>
                <a:latin typeface="Book Antiqua" panose="02040602050305030304" pitchFamily="18" charset="0"/>
              </a:rPr>
              <a:t>processors</a:t>
            </a:r>
            <a:r>
              <a:rPr lang="en-US" dirty="0">
                <a:latin typeface="Book Antiqua" panose="02040602050305030304" pitchFamily="18" charset="0"/>
              </a:rPr>
              <a:t> and many terabytes of </a:t>
            </a:r>
            <a:r>
              <a:rPr lang="en-US" dirty="0">
                <a:solidFill>
                  <a:srgbClr val="FF0000"/>
                </a:solidFill>
                <a:latin typeface="Book Antiqua" panose="02040602050305030304" pitchFamily="18" charset="0"/>
              </a:rPr>
              <a:t>memory</a:t>
            </a:r>
            <a:r>
              <a:rPr lang="en-US" dirty="0">
                <a:latin typeface="Book Antiqua" panose="02040602050305030304" pitchFamily="18" charset="0"/>
              </a:rPr>
              <a:t>, and cost tens to hundreds of </a:t>
            </a:r>
            <a:r>
              <a:rPr lang="en-US" dirty="0">
                <a:solidFill>
                  <a:srgbClr val="FF0000"/>
                </a:solidFill>
                <a:latin typeface="Book Antiqua" panose="02040602050305030304" pitchFamily="18" charset="0"/>
              </a:rPr>
              <a:t>millions</a:t>
            </a:r>
            <a:r>
              <a:rPr lang="en-US" dirty="0">
                <a:latin typeface="Book Antiqua" panose="02040602050305030304" pitchFamily="18" charset="0"/>
              </a:rPr>
              <a:t> of dollars</a:t>
            </a:r>
          </a:p>
          <a:p>
            <a:pPr algn="just"/>
            <a:r>
              <a:rPr lang="en-US" dirty="0">
                <a:solidFill>
                  <a:srgbClr val="0070C0"/>
                </a:solidFill>
                <a:latin typeface="Book Antiqua" panose="02040602050305030304" pitchFamily="18" charset="0"/>
              </a:rPr>
              <a:t>Embedded computers</a:t>
            </a:r>
            <a:r>
              <a:rPr lang="en-US" dirty="0">
                <a:latin typeface="Book Antiqua" panose="02040602050305030304" pitchFamily="18" charset="0"/>
              </a:rPr>
              <a:t>: largest class of computers and span the widest range of applications and performance. Despite the large number of embedded computers, most users never really see that they are using a computer!</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4" name="Star: 5 Points 3">
            <a:extLst>
              <a:ext uri="{FF2B5EF4-FFF2-40B4-BE49-F238E27FC236}">
                <a16:creationId xmlns:a16="http://schemas.microsoft.com/office/drawing/2014/main" id="{6E17D86A-8F5B-4CC4-934B-95F8C16F06B6}"/>
              </a:ext>
            </a:extLst>
          </p:cNvPr>
          <p:cNvSpPr/>
          <p:nvPr/>
        </p:nvSpPr>
        <p:spPr>
          <a:xfrm>
            <a:off x="87641" y="101272"/>
            <a:ext cx="490193" cy="48076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311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a:solidFill>
                  <a:srgbClr val="C00000"/>
                </a:solidFill>
                <a:latin typeface="Book Antiqua" panose="02040602050305030304" pitchFamily="18" charset="0"/>
              </a:rPr>
              <a:t>Embedded Systems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038600" y="1143000"/>
            <a:ext cx="8077200" cy="5267325"/>
          </a:xfrm>
        </p:spPr>
        <p:txBody>
          <a:bodyPr>
            <a:normAutofit/>
          </a:bodyPr>
          <a:lstStyle/>
          <a:p>
            <a:r>
              <a:rPr lang="en-US" dirty="0">
                <a:latin typeface="Book Antiqua" panose="02040602050305030304" pitchFamily="18" charset="0"/>
              </a:rPr>
              <a:t>Embedded applications often have unique application requirements that combine a </a:t>
            </a:r>
            <a:r>
              <a:rPr lang="en-US" dirty="0">
                <a:solidFill>
                  <a:srgbClr val="0070C0"/>
                </a:solidFill>
                <a:latin typeface="Book Antiqua" panose="02040602050305030304" pitchFamily="18" charset="0"/>
              </a:rPr>
              <a:t>minimum performance </a:t>
            </a:r>
            <a:r>
              <a:rPr lang="en-US" dirty="0">
                <a:latin typeface="Book Antiqua" panose="02040602050305030304" pitchFamily="18" charset="0"/>
              </a:rPr>
              <a:t>with stringent limitations on </a:t>
            </a:r>
            <a:r>
              <a:rPr lang="en-US" dirty="0">
                <a:solidFill>
                  <a:srgbClr val="0070C0"/>
                </a:solidFill>
                <a:latin typeface="Book Antiqua" panose="02040602050305030304" pitchFamily="18" charset="0"/>
              </a:rPr>
              <a:t>cost</a:t>
            </a:r>
            <a:r>
              <a:rPr lang="en-US" dirty="0">
                <a:latin typeface="Book Antiqua" panose="02040602050305030304" pitchFamily="18" charset="0"/>
              </a:rPr>
              <a:t> or </a:t>
            </a:r>
            <a:r>
              <a:rPr lang="en-US" dirty="0">
                <a:solidFill>
                  <a:srgbClr val="0070C0"/>
                </a:solidFill>
                <a:latin typeface="Book Antiqua" panose="02040602050305030304" pitchFamily="18" charset="0"/>
              </a:rPr>
              <a:t>power.</a:t>
            </a:r>
          </a:p>
          <a:p>
            <a:pPr algn="l"/>
            <a:r>
              <a:rPr lang="en-US" dirty="0">
                <a:latin typeface="Book Antiqua" panose="02040602050305030304" pitchFamily="18" charset="0"/>
              </a:rPr>
              <a:t>Despite their </a:t>
            </a:r>
            <a:r>
              <a:rPr lang="en-US" dirty="0">
                <a:solidFill>
                  <a:srgbClr val="0070C0"/>
                </a:solidFill>
                <a:latin typeface="Book Antiqua" panose="02040602050305030304" pitchFamily="18" charset="0"/>
              </a:rPr>
              <a:t>low cost</a:t>
            </a:r>
            <a:r>
              <a:rPr lang="en-US" dirty="0">
                <a:latin typeface="Book Antiqua" panose="02040602050305030304" pitchFamily="18" charset="0"/>
              </a:rPr>
              <a:t>, embedded computers often have </a:t>
            </a:r>
            <a:r>
              <a:rPr lang="en-US" dirty="0">
                <a:solidFill>
                  <a:srgbClr val="0070C0"/>
                </a:solidFill>
                <a:latin typeface="Book Antiqua" panose="02040602050305030304" pitchFamily="18" charset="0"/>
              </a:rPr>
              <a:t>lower tolerance for failure</a:t>
            </a:r>
            <a:r>
              <a:rPr lang="en-US" dirty="0">
                <a:latin typeface="Book Antiqua" panose="02040602050305030304" pitchFamily="18" charset="0"/>
              </a:rPr>
              <a:t>, since the results can vary from </a:t>
            </a:r>
            <a:r>
              <a:rPr lang="en-US" dirty="0">
                <a:solidFill>
                  <a:srgbClr val="0070C0"/>
                </a:solidFill>
                <a:latin typeface="Book Antiqua" panose="02040602050305030304" pitchFamily="18" charset="0"/>
              </a:rPr>
              <a:t>upsetting</a:t>
            </a:r>
            <a:r>
              <a:rPr lang="en-US" dirty="0">
                <a:latin typeface="Book Antiqua" panose="02040602050305030304" pitchFamily="18" charset="0"/>
              </a:rPr>
              <a:t> </a:t>
            </a:r>
            <a:r>
              <a:rPr lang="en-US" sz="2000" dirty="0">
                <a:latin typeface="Book Antiqua" panose="02040602050305030304" pitchFamily="18" charset="0"/>
              </a:rPr>
              <a:t>(a new television crashes) </a:t>
            </a:r>
            <a:r>
              <a:rPr lang="en-US" dirty="0">
                <a:latin typeface="Book Antiqua" panose="02040602050305030304" pitchFamily="18" charset="0"/>
              </a:rPr>
              <a:t>to </a:t>
            </a:r>
            <a:r>
              <a:rPr lang="en-US" dirty="0">
                <a:solidFill>
                  <a:srgbClr val="0070C0"/>
                </a:solidFill>
                <a:latin typeface="Book Antiqua" panose="02040602050305030304" pitchFamily="18" charset="0"/>
              </a:rPr>
              <a:t>devastating</a:t>
            </a:r>
            <a:r>
              <a:rPr lang="en-US" dirty="0">
                <a:latin typeface="Book Antiqua" panose="02040602050305030304" pitchFamily="18" charset="0"/>
              </a:rPr>
              <a:t> </a:t>
            </a:r>
            <a:r>
              <a:rPr lang="en-US" sz="2000" dirty="0">
                <a:latin typeface="Book Antiqua" panose="02040602050305030304" pitchFamily="18" charset="0"/>
              </a:rPr>
              <a:t>(the computer in a plane or cargo ship crashes).</a:t>
            </a:r>
            <a:endParaRPr lang="en-US" dirty="0">
              <a:latin typeface="Book Antiqua" panose="02040602050305030304" pitchFamily="18" charset="0"/>
            </a:endParaRPr>
          </a:p>
          <a:p>
            <a:r>
              <a:rPr lang="en-US" dirty="0">
                <a:latin typeface="Book Antiqua" panose="02040602050305030304" pitchFamily="18" charset="0"/>
              </a:rPr>
              <a:t>The emphasis is on doing </a:t>
            </a:r>
            <a:r>
              <a:rPr lang="en-US" dirty="0">
                <a:solidFill>
                  <a:srgbClr val="0070C0"/>
                </a:solidFill>
                <a:latin typeface="Book Antiqua" panose="02040602050305030304" pitchFamily="18" charset="0"/>
              </a:rPr>
              <a:t>one function </a:t>
            </a:r>
            <a:r>
              <a:rPr lang="en-US" dirty="0">
                <a:latin typeface="Book Antiqua" panose="02040602050305030304" pitchFamily="18" charset="0"/>
              </a:rPr>
              <a:t>as perfectly as possible.</a:t>
            </a:r>
          </a:p>
          <a:p>
            <a:endParaRPr lang="en-US" dirty="0">
              <a:latin typeface="Book Antiqua" panose="02040602050305030304" pitchFamily="18" charset="0"/>
            </a:endParaRPr>
          </a:p>
          <a:p>
            <a:endParaRPr lang="en-US" dirty="0">
              <a:solidFill>
                <a:srgbClr val="0070C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19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a:t>@ Dr. Mahmoud S. Masadeh</a:t>
            </a:r>
            <a:endParaRPr lang="en-CA" dirty="0"/>
          </a:p>
        </p:txBody>
      </p:sp>
      <p:pic>
        <p:nvPicPr>
          <p:cNvPr id="7" name="Picture 6" descr="Map&#10;&#10;Description automatically generated with medium confidence">
            <a:extLst>
              <a:ext uri="{FF2B5EF4-FFF2-40B4-BE49-F238E27FC236}">
                <a16:creationId xmlns:a16="http://schemas.microsoft.com/office/drawing/2014/main" id="{8EE6D49D-5F63-465F-BD32-34122E2D8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11250"/>
            <a:ext cx="3810000" cy="5067300"/>
          </a:xfrm>
          <a:prstGeom prst="rect">
            <a:avLst/>
          </a:prstGeom>
        </p:spPr>
      </p:pic>
    </p:spTree>
    <p:extLst>
      <p:ext uri="{BB962C8B-B14F-4D97-AF65-F5344CB8AC3E}">
        <p14:creationId xmlns:p14="http://schemas.microsoft.com/office/powerpoint/2010/main" val="28280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054600"/>
          </a:xfrm>
        </p:spPr>
        <p:txBody>
          <a:bodyPr>
            <a:normAutofit/>
          </a:bodyPr>
          <a:lstStyle/>
          <a:p>
            <a:pPr fontAlgn="base"/>
            <a:r>
              <a:rPr lang="en-US" dirty="0">
                <a:solidFill>
                  <a:srgbClr val="222222"/>
                </a:solidFill>
                <a:latin typeface="Book Antiqua" panose="02040602050305030304" pitchFamily="18" charset="0"/>
              </a:rPr>
              <a:t>mahmoud.s@yu.edu.jo</a:t>
            </a:r>
          </a:p>
          <a:p>
            <a:pPr fontAlgn="base"/>
            <a:r>
              <a:rPr lang="en-US" dirty="0">
                <a:solidFill>
                  <a:srgbClr val="222222"/>
                </a:solidFill>
                <a:latin typeface="Book Antiqua" panose="02040602050305030304" pitchFamily="18" charset="0"/>
              </a:rPr>
              <a:t>Phone: 027211111 Ext:4408</a:t>
            </a:r>
            <a:endParaRPr lang="ar-JO" dirty="0">
              <a:solidFill>
                <a:srgbClr val="222222"/>
              </a:solidFill>
              <a:latin typeface="Book Antiqua" panose="02040602050305030304" pitchFamily="18" charset="0"/>
            </a:endParaRPr>
          </a:p>
          <a:p>
            <a:pPr fontAlgn="base"/>
            <a:r>
              <a:rPr lang="en-US" dirty="0">
                <a:solidFill>
                  <a:srgbClr val="222222"/>
                </a:solidFill>
                <a:latin typeface="Book Antiqua" panose="02040602050305030304" pitchFamily="18" charset="0"/>
              </a:rPr>
              <a:t>Office: </a:t>
            </a:r>
            <a:r>
              <a:rPr lang="en-US" dirty="0" err="1">
                <a:solidFill>
                  <a:srgbClr val="222222"/>
                </a:solidFill>
                <a:latin typeface="Book Antiqua" panose="02040602050305030304" pitchFamily="18" charset="0"/>
              </a:rPr>
              <a:t>Hijjawi</a:t>
            </a:r>
            <a:r>
              <a:rPr lang="en-US" dirty="0">
                <a:solidFill>
                  <a:srgbClr val="222222"/>
                </a:solidFill>
                <a:latin typeface="Book Antiqua" panose="02040602050305030304" pitchFamily="18" charset="0"/>
              </a:rPr>
              <a:t> Old building, 4</a:t>
            </a:r>
            <a:r>
              <a:rPr lang="en-US" baseline="30000" dirty="0">
                <a:solidFill>
                  <a:srgbClr val="222222"/>
                </a:solidFill>
                <a:latin typeface="Book Antiqua" panose="02040602050305030304" pitchFamily="18" charset="0"/>
              </a:rPr>
              <a:t>th</a:t>
            </a:r>
            <a:r>
              <a:rPr lang="en-US" dirty="0">
                <a:solidFill>
                  <a:srgbClr val="222222"/>
                </a:solidFill>
                <a:latin typeface="Book Antiqua" panose="02040602050305030304" pitchFamily="18" charset="0"/>
              </a:rPr>
              <a:t> floor, Office#428</a:t>
            </a:r>
          </a:p>
          <a:p>
            <a:pPr marL="0" indent="0" algn="l" fontAlgn="base">
              <a:buNone/>
            </a:pPr>
            <a:r>
              <a:rPr lang="en-US" dirty="0">
                <a:solidFill>
                  <a:srgbClr val="0070C0"/>
                </a:solidFill>
                <a:latin typeface="Book Antiqua" panose="02040602050305030304" pitchFamily="18" charset="0"/>
              </a:rPr>
              <a:t>Grading system:</a:t>
            </a:r>
          </a:p>
          <a:p>
            <a:pPr lvl="1" fontAlgn="base"/>
            <a:r>
              <a:rPr lang="en-US" dirty="0">
                <a:solidFill>
                  <a:srgbClr val="222222"/>
                </a:solidFill>
                <a:latin typeface="Book Antiqua" panose="02040602050305030304" pitchFamily="18" charset="0"/>
              </a:rPr>
              <a:t>Attendance is </a:t>
            </a:r>
            <a:r>
              <a:rPr lang="en-US" dirty="0">
                <a:solidFill>
                  <a:srgbClr val="FF0000"/>
                </a:solidFill>
                <a:latin typeface="Book Antiqua" panose="02040602050305030304" pitchFamily="18" charset="0"/>
              </a:rPr>
              <a:t>compulsory</a:t>
            </a:r>
            <a:r>
              <a:rPr lang="en-US" dirty="0">
                <a:solidFill>
                  <a:srgbClr val="222222"/>
                </a:solidFill>
                <a:latin typeface="Book Antiqua" panose="02040602050305030304" pitchFamily="18" charset="0"/>
              </a:rPr>
              <a:t>. </a:t>
            </a:r>
          </a:p>
          <a:p>
            <a:pPr lvl="1" fontAlgn="base"/>
            <a:r>
              <a:rPr lang="en-US" dirty="0">
                <a:solidFill>
                  <a:srgbClr val="222222"/>
                </a:solidFill>
                <a:latin typeface="Book Antiqua" panose="02040602050305030304" pitchFamily="18" charset="0"/>
              </a:rPr>
              <a:t>Midterm   30%</a:t>
            </a:r>
          </a:p>
          <a:p>
            <a:pPr lvl="1" fontAlgn="base"/>
            <a:r>
              <a:rPr lang="en-US" dirty="0">
                <a:solidFill>
                  <a:srgbClr val="222222"/>
                </a:solidFill>
                <a:latin typeface="Book Antiqua" panose="02040602050305030304" pitchFamily="18" charset="0"/>
              </a:rPr>
              <a:t>Quizzes, Homework</a:t>
            </a:r>
            <a:r>
              <a:rPr lang="en-US">
                <a:solidFill>
                  <a:srgbClr val="222222"/>
                </a:solidFill>
                <a:latin typeface="Book Antiqua" panose="02040602050305030304" pitchFamily="18" charset="0"/>
              </a:rPr>
              <a:t>, Tasks: </a:t>
            </a:r>
            <a:r>
              <a:rPr lang="en-US" dirty="0">
                <a:solidFill>
                  <a:srgbClr val="222222"/>
                </a:solidFill>
                <a:latin typeface="Book Antiqua" panose="02040602050305030304" pitchFamily="18" charset="0"/>
              </a:rPr>
              <a:t>20%</a:t>
            </a:r>
          </a:p>
          <a:p>
            <a:pPr lvl="1" fontAlgn="base"/>
            <a:r>
              <a:rPr lang="en-US" dirty="0">
                <a:solidFill>
                  <a:srgbClr val="222222"/>
                </a:solidFill>
                <a:latin typeface="Book Antiqua" panose="02040602050305030304" pitchFamily="18" charset="0"/>
              </a:rPr>
              <a:t>Final: 50%</a:t>
            </a:r>
          </a:p>
          <a:p>
            <a:pPr lvl="1" fontAlgn="base"/>
            <a:r>
              <a:rPr lang="en-US" dirty="0">
                <a:solidFill>
                  <a:srgbClr val="FF0000"/>
                </a:solidFill>
                <a:latin typeface="Book Antiqua" panose="02040602050305030304" pitchFamily="18" charset="0"/>
              </a:rPr>
              <a:t>OPEN BOOK</a:t>
            </a:r>
          </a:p>
          <a:p>
            <a:pPr marL="457200" lvl="1" indent="0" fontAlgn="base">
              <a:buNone/>
            </a:pPr>
            <a:endParaRPr lang="en-US" dirty="0">
              <a:solidFill>
                <a:srgbClr val="222222"/>
              </a:solidFill>
              <a:latin typeface="Book Antiqua" panose="02040602050305030304" pitchFamily="18" charset="0"/>
            </a:endParaRPr>
          </a:p>
          <a:p>
            <a:pPr marL="0" indent="0">
              <a:buNone/>
            </a:pPr>
            <a:endParaRPr lang="en-CA" dirty="0"/>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Organization- Administration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4" name="Graphic 3" descr="Person with idea outline">
            <a:extLst>
              <a:ext uri="{FF2B5EF4-FFF2-40B4-BE49-F238E27FC236}">
                <a16:creationId xmlns:a16="http://schemas.microsoft.com/office/drawing/2014/main" id="{A0DC922D-57B9-4DC2-A318-CB61552CB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9900" y="4905375"/>
            <a:ext cx="914400" cy="914400"/>
          </a:xfrm>
          <a:prstGeom prst="rect">
            <a:avLst/>
          </a:prstGeom>
        </p:spPr>
      </p:pic>
    </p:spTree>
    <p:extLst>
      <p:ext uri="{BB962C8B-B14F-4D97-AF65-F5344CB8AC3E}">
        <p14:creationId xmlns:p14="http://schemas.microsoft.com/office/powerpoint/2010/main" val="430864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Post-PC Era</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8" name="Content Placeholder 2">
            <a:extLst>
              <a:ext uri="{FF2B5EF4-FFF2-40B4-BE49-F238E27FC236}">
                <a16:creationId xmlns:a16="http://schemas.microsoft.com/office/drawing/2014/main" id="{EDBA7C87-E2D7-465B-989D-CF4AADFE64B4}"/>
              </a:ext>
            </a:extLst>
          </p:cNvPr>
          <p:cNvSpPr txBox="1">
            <a:spLocks/>
          </p:cNvSpPr>
          <p:nvPr/>
        </p:nvSpPr>
        <p:spPr>
          <a:xfrm>
            <a:off x="409576" y="1267508"/>
            <a:ext cx="6377723" cy="50888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Book Antiqua" panose="02040602050305030304" pitchFamily="18" charset="0"/>
              </a:rPr>
              <a:t>The Post-PC era is a market trend observed during the late 2000s and early 2010s involving a </a:t>
            </a:r>
            <a:r>
              <a:rPr lang="en-US" dirty="0">
                <a:solidFill>
                  <a:srgbClr val="0070C0"/>
                </a:solidFill>
                <a:latin typeface="Book Antiqua" panose="02040602050305030304" pitchFamily="18" charset="0"/>
              </a:rPr>
              <a:t>decline</a:t>
            </a:r>
            <a:r>
              <a:rPr lang="en-US" dirty="0">
                <a:latin typeface="Book Antiqua" panose="02040602050305030304" pitchFamily="18" charset="0"/>
              </a:rPr>
              <a:t> in the sales of personal computers (</a:t>
            </a:r>
            <a:r>
              <a:rPr lang="en-US" dirty="0">
                <a:solidFill>
                  <a:srgbClr val="0070C0"/>
                </a:solidFill>
                <a:latin typeface="Book Antiqua" panose="02040602050305030304" pitchFamily="18" charset="0"/>
              </a:rPr>
              <a:t>PCs</a:t>
            </a:r>
            <a:r>
              <a:rPr lang="en-US" dirty="0">
                <a:latin typeface="Book Antiqua" panose="02040602050305030304" pitchFamily="18" charset="0"/>
              </a:rPr>
              <a:t>) in favor of post-PC devices; which include mobile devices such as </a:t>
            </a:r>
            <a:r>
              <a:rPr lang="en-US" dirty="0">
                <a:solidFill>
                  <a:srgbClr val="0070C0"/>
                </a:solidFill>
                <a:latin typeface="Book Antiqua" panose="02040602050305030304" pitchFamily="18" charset="0"/>
              </a:rPr>
              <a:t>smartphones</a:t>
            </a:r>
            <a:r>
              <a:rPr lang="en-US" dirty="0">
                <a:latin typeface="Book Antiqua" panose="02040602050305030304" pitchFamily="18" charset="0"/>
              </a:rPr>
              <a:t> and </a:t>
            </a:r>
            <a:r>
              <a:rPr lang="en-US" dirty="0">
                <a:solidFill>
                  <a:srgbClr val="0070C0"/>
                </a:solidFill>
                <a:latin typeface="Book Antiqua" panose="02040602050305030304" pitchFamily="18" charset="0"/>
              </a:rPr>
              <a:t>tablet</a:t>
            </a:r>
            <a:r>
              <a:rPr lang="en-US" dirty="0">
                <a:latin typeface="Book Antiqua" panose="02040602050305030304" pitchFamily="18" charset="0"/>
              </a:rPr>
              <a:t> computers as well as other </a:t>
            </a:r>
            <a:r>
              <a:rPr lang="en-US" dirty="0">
                <a:solidFill>
                  <a:srgbClr val="0070C0"/>
                </a:solidFill>
                <a:latin typeface="Book Antiqua" panose="02040602050305030304" pitchFamily="18" charset="0"/>
              </a:rPr>
              <a:t>mobile</a:t>
            </a:r>
            <a:r>
              <a:rPr lang="en-US" dirty="0">
                <a:latin typeface="Book Antiqua" panose="02040602050305030304" pitchFamily="18" charset="0"/>
              </a:rPr>
              <a:t> computers such as wearable and ubiquitous ones.</a:t>
            </a:r>
          </a:p>
        </p:txBody>
      </p:sp>
      <p:pic>
        <p:nvPicPr>
          <p:cNvPr id="9" name="Picture 4">
            <a:extLst>
              <a:ext uri="{FF2B5EF4-FFF2-40B4-BE49-F238E27FC236}">
                <a16:creationId xmlns:a16="http://schemas.microsoft.com/office/drawing/2014/main" id="{A9D07F91-8DB8-4AA9-A38B-8B404A362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299" y="1562204"/>
            <a:ext cx="5029200" cy="30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000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Post-PC Era</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8" name="Content Placeholder 2">
            <a:extLst>
              <a:ext uri="{FF2B5EF4-FFF2-40B4-BE49-F238E27FC236}">
                <a16:creationId xmlns:a16="http://schemas.microsoft.com/office/drawing/2014/main" id="{EDBA7C87-E2D7-465B-989D-CF4AADFE64B4}"/>
              </a:ext>
            </a:extLst>
          </p:cNvPr>
          <p:cNvSpPr txBox="1">
            <a:spLocks/>
          </p:cNvSpPr>
          <p:nvPr/>
        </p:nvSpPr>
        <p:spPr>
          <a:xfrm>
            <a:off x="409576" y="1046375"/>
            <a:ext cx="11296649" cy="530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PC, then Personal mobile device (PMD): Cost hundred of dollars, No mouse or keyboard, Touch sensitive screen, and Voice recognition.</a:t>
            </a:r>
          </a:p>
          <a:p>
            <a:pPr algn="l"/>
            <a:r>
              <a:rPr lang="en-US" dirty="0">
                <a:latin typeface="Book Antiqua" panose="02040602050305030304" pitchFamily="18" charset="0"/>
              </a:rPr>
              <a:t>Now PMD is smart phone or a tablet computer.</a:t>
            </a:r>
          </a:p>
          <a:p>
            <a:pPr algn="l"/>
            <a:r>
              <a:rPr lang="en-US" dirty="0">
                <a:solidFill>
                  <a:srgbClr val="0070C0"/>
                </a:solidFill>
                <a:latin typeface="Book Antiqua" panose="02040602050305030304" pitchFamily="18" charset="0"/>
              </a:rPr>
              <a:t>Server</a:t>
            </a:r>
            <a:r>
              <a:rPr lang="en-US" dirty="0">
                <a:latin typeface="Book Antiqua" panose="02040602050305030304" pitchFamily="18" charset="0"/>
              </a:rPr>
              <a:t>, then </a:t>
            </a:r>
            <a:r>
              <a:rPr lang="en-US" dirty="0">
                <a:solidFill>
                  <a:srgbClr val="0070C0"/>
                </a:solidFill>
                <a:latin typeface="Book Antiqua" panose="02040602050305030304" pitchFamily="18" charset="0"/>
                <a:sym typeface="Wingdings" panose="05000000000000000000" pitchFamily="2" charset="2"/>
              </a:rPr>
              <a:t>Cloud Computing</a:t>
            </a:r>
            <a:r>
              <a:rPr lang="en-US" dirty="0">
                <a:latin typeface="Book Antiqua" panose="02040602050305030304" pitchFamily="18" charset="0"/>
                <a:sym typeface="Wingdings" panose="05000000000000000000" pitchFamily="2" charset="2"/>
              </a:rPr>
              <a:t>: </a:t>
            </a:r>
            <a:r>
              <a:rPr lang="en-CA" dirty="0">
                <a:latin typeface="Book Antiqua" panose="02040602050305030304" pitchFamily="18" charset="0"/>
              </a:rPr>
              <a:t>relies </a:t>
            </a:r>
            <a:r>
              <a:rPr lang="en-US" dirty="0">
                <a:latin typeface="Book Antiqua" panose="02040602050305030304" pitchFamily="18" charset="0"/>
              </a:rPr>
              <a:t>upon giant datacenters that are now known as </a:t>
            </a:r>
            <a:r>
              <a:rPr lang="en-US" dirty="0">
                <a:solidFill>
                  <a:srgbClr val="0070C0"/>
                </a:solidFill>
                <a:latin typeface="Book Antiqua" panose="02040602050305030304" pitchFamily="18" charset="0"/>
              </a:rPr>
              <a:t>Warehouse Scale Computers </a:t>
            </a:r>
            <a:r>
              <a:rPr lang="en-US" dirty="0">
                <a:latin typeface="Book Antiqua" panose="02040602050305030304" pitchFamily="18" charset="0"/>
              </a:rPr>
              <a:t>(</a:t>
            </a:r>
            <a:r>
              <a:rPr lang="en-US" dirty="0">
                <a:solidFill>
                  <a:srgbClr val="0070C0"/>
                </a:solidFill>
                <a:latin typeface="Book Antiqua" panose="02040602050305030304" pitchFamily="18" charset="0"/>
              </a:rPr>
              <a:t>WSCs</a:t>
            </a:r>
            <a:r>
              <a:rPr lang="en-US" dirty="0">
                <a:latin typeface="Book Antiqua" panose="02040602050305030304" pitchFamily="18" charset="0"/>
              </a:rPr>
              <a:t>).</a:t>
            </a:r>
          </a:p>
          <a:p>
            <a:pPr algn="l"/>
            <a:r>
              <a:rPr lang="en-US" dirty="0">
                <a:latin typeface="Book Antiqua" panose="02040602050305030304" pitchFamily="18" charset="0"/>
              </a:rPr>
              <a:t>Companies like </a:t>
            </a:r>
            <a:r>
              <a:rPr lang="en-US" dirty="0">
                <a:solidFill>
                  <a:srgbClr val="0070C0"/>
                </a:solidFill>
                <a:latin typeface="Book Antiqua" panose="02040602050305030304" pitchFamily="18" charset="0"/>
              </a:rPr>
              <a:t>Amazon</a:t>
            </a:r>
            <a:r>
              <a:rPr lang="en-US" dirty="0">
                <a:latin typeface="Book Antiqua" panose="02040602050305030304" pitchFamily="18" charset="0"/>
              </a:rPr>
              <a:t> and </a:t>
            </a:r>
            <a:r>
              <a:rPr lang="en-US" dirty="0">
                <a:solidFill>
                  <a:srgbClr val="0070C0"/>
                </a:solidFill>
                <a:latin typeface="Book Antiqua" panose="02040602050305030304" pitchFamily="18" charset="0"/>
              </a:rPr>
              <a:t>Google</a:t>
            </a:r>
            <a:r>
              <a:rPr lang="en-US" dirty="0">
                <a:latin typeface="Book Antiqua" panose="02040602050305030304" pitchFamily="18" charset="0"/>
              </a:rPr>
              <a:t> build these WSCs containing </a:t>
            </a:r>
            <a:r>
              <a:rPr lang="en-US" dirty="0">
                <a:solidFill>
                  <a:srgbClr val="0070C0"/>
                </a:solidFill>
                <a:latin typeface="Book Antiqua" panose="02040602050305030304" pitchFamily="18" charset="0"/>
              </a:rPr>
              <a:t>100,000 servers </a:t>
            </a:r>
            <a:r>
              <a:rPr lang="en-US" dirty="0">
                <a:latin typeface="Book Antiqua" panose="02040602050305030304" pitchFamily="18" charset="0"/>
              </a:rPr>
              <a:t>and then let companies </a:t>
            </a:r>
            <a:r>
              <a:rPr lang="en-US" dirty="0">
                <a:solidFill>
                  <a:srgbClr val="0070C0"/>
                </a:solidFill>
                <a:latin typeface="Book Antiqua" panose="02040602050305030304" pitchFamily="18" charset="0"/>
              </a:rPr>
              <a:t>rent</a:t>
            </a:r>
            <a:r>
              <a:rPr lang="en-US" dirty="0">
                <a:latin typeface="Book Antiqua" panose="02040602050305030304" pitchFamily="18" charset="0"/>
              </a:rPr>
              <a:t> portions of them so that they can provide software services to </a:t>
            </a:r>
            <a:r>
              <a:rPr lang="en-US" dirty="0">
                <a:solidFill>
                  <a:srgbClr val="0070C0"/>
                </a:solidFill>
                <a:latin typeface="Book Antiqua" panose="02040602050305030304" pitchFamily="18" charset="0"/>
              </a:rPr>
              <a:t>PMDs</a:t>
            </a:r>
            <a:r>
              <a:rPr lang="en-US" dirty="0">
                <a:latin typeface="Book Antiqua" panose="02040602050305030304" pitchFamily="18" charset="0"/>
              </a:rPr>
              <a:t> without having to build WSCs of their own.</a:t>
            </a:r>
            <a:r>
              <a:rPr lang="en-US" dirty="0">
                <a:latin typeface="Book Antiqua" panose="02040602050305030304" pitchFamily="18" charset="0"/>
                <a:sym typeface="Wingdings" panose="05000000000000000000" pitchFamily="2" charset="2"/>
              </a:rPr>
              <a:t> </a:t>
            </a:r>
            <a:endParaRPr lang="en-US" dirty="0">
              <a:latin typeface="Book Antiqua" panose="02040602050305030304" pitchFamily="18" charset="0"/>
            </a:endParaRPr>
          </a:p>
          <a:p>
            <a:endParaRPr lang="en-US" dirty="0">
              <a:solidFill>
                <a:srgbClr val="0070C0"/>
              </a:solidFill>
              <a:latin typeface="Book Antiqua" panose="02040602050305030304" pitchFamily="18" charset="0"/>
            </a:endParaRPr>
          </a:p>
        </p:txBody>
      </p:sp>
    </p:spTree>
    <p:extLst>
      <p:ext uri="{BB962C8B-B14F-4D97-AF65-F5344CB8AC3E}">
        <p14:creationId xmlns:p14="http://schemas.microsoft.com/office/powerpoint/2010/main" val="239769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Post-PC Era</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algn="just"/>
            <a:r>
              <a:rPr lang="en-CA" dirty="0">
                <a:latin typeface="Book Antiqua" panose="02040602050305030304" pitchFamily="18" charset="0"/>
              </a:rPr>
              <a:t>PMD and WSCs are </a:t>
            </a:r>
            <a:r>
              <a:rPr lang="en-US" dirty="0">
                <a:latin typeface="Book Antiqua" panose="02040602050305030304" pitchFamily="18" charset="0"/>
              </a:rPr>
              <a:t>revolutionizing the </a:t>
            </a:r>
            <a:r>
              <a:rPr lang="en-US" dirty="0">
                <a:solidFill>
                  <a:srgbClr val="0070C0"/>
                </a:solidFill>
                <a:latin typeface="Book Antiqua" panose="02040602050305030304" pitchFamily="18" charset="0"/>
              </a:rPr>
              <a:t>hardware</a:t>
            </a:r>
            <a:r>
              <a:rPr lang="en-US" dirty="0">
                <a:latin typeface="Book Antiqua" panose="02040602050305030304" pitchFamily="18" charset="0"/>
              </a:rPr>
              <a:t> industry.</a:t>
            </a:r>
            <a:endParaRPr lang="en-CA" dirty="0">
              <a:latin typeface="Book Antiqua" panose="02040602050305030304" pitchFamily="18" charset="0"/>
            </a:endParaRPr>
          </a:p>
          <a:p>
            <a:pPr algn="just"/>
            <a:r>
              <a:rPr lang="en-CA" dirty="0">
                <a:solidFill>
                  <a:srgbClr val="0070C0"/>
                </a:solidFill>
                <a:latin typeface="Book Antiqua" panose="02040602050305030304" pitchFamily="18" charset="0"/>
              </a:rPr>
              <a:t>Software as a Service </a:t>
            </a:r>
            <a:r>
              <a:rPr lang="en-CA" dirty="0">
                <a:latin typeface="Book Antiqua" panose="02040602050305030304" pitchFamily="18" charset="0"/>
              </a:rPr>
              <a:t>(SaaS): delivers </a:t>
            </a:r>
            <a:r>
              <a:rPr lang="en-CA" dirty="0">
                <a:solidFill>
                  <a:srgbClr val="0070C0"/>
                </a:solidFill>
                <a:latin typeface="Book Antiqua" panose="02040602050305030304" pitchFamily="18" charset="0"/>
              </a:rPr>
              <a:t>software</a:t>
            </a:r>
            <a:r>
              <a:rPr lang="en-CA" dirty="0">
                <a:latin typeface="Book Antiqua" panose="02040602050305030304" pitchFamily="18" charset="0"/>
              </a:rPr>
              <a:t> </a:t>
            </a:r>
            <a:r>
              <a:rPr lang="en-US" dirty="0">
                <a:latin typeface="Book Antiqua" panose="02040602050305030304" pitchFamily="18" charset="0"/>
              </a:rPr>
              <a:t>and </a:t>
            </a:r>
            <a:r>
              <a:rPr lang="en-US" dirty="0">
                <a:solidFill>
                  <a:srgbClr val="0070C0"/>
                </a:solidFill>
                <a:latin typeface="Book Antiqua" panose="02040602050305030304" pitchFamily="18" charset="0"/>
              </a:rPr>
              <a:t>data</a:t>
            </a:r>
            <a:r>
              <a:rPr lang="en-US" dirty="0">
                <a:latin typeface="Book Antiqua" panose="02040602050305030304" pitchFamily="18" charset="0"/>
              </a:rPr>
              <a:t> as a service over </a:t>
            </a:r>
            <a:r>
              <a:rPr lang="en-CA" dirty="0">
                <a:latin typeface="Book Antiqua" panose="02040602050305030304" pitchFamily="18" charset="0"/>
              </a:rPr>
              <a:t>the Internet, usually via </a:t>
            </a:r>
            <a:r>
              <a:rPr lang="en-US" dirty="0">
                <a:latin typeface="Book Antiqua" panose="02040602050305030304" pitchFamily="18" charset="0"/>
              </a:rPr>
              <a:t>a thin program such as a browser that runs on local </a:t>
            </a:r>
            <a:r>
              <a:rPr lang="en-CA" dirty="0">
                <a:latin typeface="Book Antiqua" panose="02040602050305030304" pitchFamily="18" charset="0"/>
              </a:rPr>
              <a:t>client devices, instead of </a:t>
            </a:r>
            <a:r>
              <a:rPr lang="en-US" dirty="0">
                <a:latin typeface="Book Antiqua" panose="02040602050305030304" pitchFamily="18" charset="0"/>
              </a:rPr>
              <a:t>binary code that must be </a:t>
            </a:r>
            <a:r>
              <a:rPr lang="en-CA" dirty="0">
                <a:latin typeface="Book Antiqua" panose="02040602050305030304" pitchFamily="18" charset="0"/>
              </a:rPr>
              <a:t>installed, and runs wholly on that device. Examples include </a:t>
            </a:r>
            <a:r>
              <a:rPr lang="en-CA" dirty="0">
                <a:solidFill>
                  <a:srgbClr val="0070C0"/>
                </a:solidFill>
                <a:latin typeface="Book Antiqua" panose="02040602050305030304" pitchFamily="18" charset="0"/>
              </a:rPr>
              <a:t>web search</a:t>
            </a:r>
            <a:r>
              <a:rPr lang="en-CA" dirty="0">
                <a:latin typeface="Book Antiqua" panose="02040602050305030304" pitchFamily="18" charset="0"/>
              </a:rPr>
              <a:t> and </a:t>
            </a:r>
            <a:r>
              <a:rPr lang="en-CA" dirty="0">
                <a:solidFill>
                  <a:srgbClr val="0070C0"/>
                </a:solidFill>
                <a:latin typeface="Book Antiqua" panose="02040602050305030304" pitchFamily="18" charset="0"/>
              </a:rPr>
              <a:t>social networking</a:t>
            </a:r>
            <a:r>
              <a:rPr lang="en-CA" dirty="0">
                <a:latin typeface="Book Antiqua" panose="02040602050305030304" pitchFamily="18" charset="0"/>
              </a:rPr>
              <a:t>. </a:t>
            </a:r>
          </a:p>
          <a:p>
            <a:pPr algn="just"/>
            <a:r>
              <a:rPr lang="en-CA" dirty="0">
                <a:latin typeface="Book Antiqua" panose="02040602050305030304" pitchFamily="18" charset="0"/>
              </a:rPr>
              <a:t>Today’s software </a:t>
            </a:r>
            <a:r>
              <a:rPr lang="en-US" dirty="0">
                <a:latin typeface="Book Antiqua" panose="02040602050305030304" pitchFamily="18" charset="0"/>
              </a:rPr>
              <a:t>developers will often have a portion of their application that runs on the </a:t>
            </a:r>
            <a:r>
              <a:rPr lang="en-US" dirty="0">
                <a:solidFill>
                  <a:srgbClr val="0070C0"/>
                </a:solidFill>
                <a:latin typeface="Book Antiqua" panose="02040602050305030304" pitchFamily="18" charset="0"/>
              </a:rPr>
              <a:t>PMD</a:t>
            </a:r>
            <a:r>
              <a:rPr lang="en-US" dirty="0">
                <a:latin typeface="Book Antiqua" panose="02040602050305030304" pitchFamily="18" charset="0"/>
              </a:rPr>
              <a:t> and a portion that runs in the </a:t>
            </a:r>
            <a:r>
              <a:rPr lang="en-US" dirty="0">
                <a:solidFill>
                  <a:srgbClr val="0070C0"/>
                </a:solidFill>
                <a:latin typeface="Book Antiqua" panose="02040602050305030304" pitchFamily="18" charset="0"/>
              </a:rPr>
              <a:t>Cloud</a:t>
            </a:r>
            <a:r>
              <a:rPr lang="en-US" dirty="0">
                <a:latin typeface="Book Antiqua" panose="02040602050305030304" pitchFamily="18" charset="0"/>
              </a:rPr>
              <a:t>.</a:t>
            </a:r>
            <a:endParaRPr lang="en-CA" dirty="0">
              <a:latin typeface="Book Antiqua" panose="02040602050305030304" pitchFamily="18" charset="0"/>
            </a:endParaRPr>
          </a:p>
          <a:p>
            <a:pPr algn="just"/>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455463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What You Can Learn in This Book</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marL="514350" indent="-514350" algn="just">
              <a:buFont typeface="+mj-lt"/>
              <a:buAutoNum type="arabicPeriod"/>
            </a:pPr>
            <a:r>
              <a:rPr lang="en-US" sz="2400" dirty="0">
                <a:latin typeface="Book Antiqua" panose="02040602050305030304" pitchFamily="18" charset="0"/>
              </a:rPr>
              <a:t>How are programs written in a </a:t>
            </a:r>
            <a:r>
              <a:rPr lang="en-US" sz="2400" dirty="0">
                <a:solidFill>
                  <a:srgbClr val="0070C0"/>
                </a:solidFill>
                <a:latin typeface="Book Antiqua" panose="02040602050305030304" pitchFamily="18" charset="0"/>
              </a:rPr>
              <a:t>high-level</a:t>
            </a:r>
            <a:r>
              <a:rPr lang="en-US" sz="2400" dirty="0">
                <a:latin typeface="Book Antiqua" panose="02040602050305030304" pitchFamily="18" charset="0"/>
              </a:rPr>
              <a:t> language, such as C or Java, </a:t>
            </a:r>
            <a:r>
              <a:rPr lang="en-US" sz="2400" dirty="0">
                <a:solidFill>
                  <a:srgbClr val="0070C0"/>
                </a:solidFill>
                <a:latin typeface="Book Antiqua" panose="02040602050305030304" pitchFamily="18" charset="0"/>
              </a:rPr>
              <a:t>translated</a:t>
            </a:r>
            <a:r>
              <a:rPr lang="en-US" sz="2400" dirty="0">
                <a:latin typeface="Book Antiqua" panose="02040602050305030304" pitchFamily="18" charset="0"/>
              </a:rPr>
              <a:t> into the language of the </a:t>
            </a:r>
            <a:r>
              <a:rPr lang="en-US" sz="2400" dirty="0">
                <a:solidFill>
                  <a:srgbClr val="0070C0"/>
                </a:solidFill>
                <a:latin typeface="Book Antiqua" panose="02040602050305030304" pitchFamily="18" charset="0"/>
              </a:rPr>
              <a:t>hardware</a:t>
            </a:r>
            <a:r>
              <a:rPr lang="en-US" sz="2400" dirty="0">
                <a:latin typeface="Book Antiqua" panose="02040602050305030304" pitchFamily="18" charset="0"/>
              </a:rPr>
              <a:t>, and how does the hardware </a:t>
            </a:r>
            <a:r>
              <a:rPr lang="en-CA" sz="2400" dirty="0">
                <a:latin typeface="Book Antiqua" panose="02040602050305030304" pitchFamily="18" charset="0"/>
              </a:rPr>
              <a:t>execute the resulting program?</a:t>
            </a:r>
          </a:p>
          <a:p>
            <a:pPr marL="514350" indent="-514350" algn="just">
              <a:buFont typeface="+mj-lt"/>
              <a:buAutoNum type="arabicPeriod"/>
            </a:pPr>
            <a:r>
              <a:rPr lang="en-US" sz="2400" dirty="0">
                <a:latin typeface="Book Antiqua" panose="02040602050305030304" pitchFamily="18" charset="0"/>
              </a:rPr>
              <a:t>What is the </a:t>
            </a:r>
            <a:r>
              <a:rPr lang="en-US" sz="2400" dirty="0">
                <a:solidFill>
                  <a:srgbClr val="0070C0"/>
                </a:solidFill>
                <a:latin typeface="Book Antiqua" panose="02040602050305030304" pitchFamily="18" charset="0"/>
              </a:rPr>
              <a:t>interface between the software and the hardware</a:t>
            </a:r>
            <a:r>
              <a:rPr lang="en-US" sz="2400" dirty="0">
                <a:latin typeface="Book Antiqua" panose="02040602050305030304" pitchFamily="18" charset="0"/>
              </a:rPr>
              <a:t>, and how does software instruct the hardware to perform needed functions?</a:t>
            </a:r>
          </a:p>
          <a:p>
            <a:pPr marL="514350" indent="-514350" algn="just">
              <a:buFont typeface="+mj-lt"/>
              <a:buAutoNum type="arabicPeriod"/>
            </a:pPr>
            <a:r>
              <a:rPr lang="en-US" sz="2400" dirty="0">
                <a:latin typeface="Book Antiqua" panose="02040602050305030304" pitchFamily="18" charset="0"/>
              </a:rPr>
              <a:t>What determines the </a:t>
            </a:r>
            <a:r>
              <a:rPr lang="en-US" sz="2400" dirty="0">
                <a:solidFill>
                  <a:srgbClr val="0070C0"/>
                </a:solidFill>
                <a:latin typeface="Book Antiqua" panose="02040602050305030304" pitchFamily="18" charset="0"/>
              </a:rPr>
              <a:t>performance</a:t>
            </a:r>
            <a:r>
              <a:rPr lang="en-US" sz="2400" dirty="0">
                <a:latin typeface="Book Antiqua" panose="02040602050305030304" pitchFamily="18" charset="0"/>
              </a:rPr>
              <a:t> of a program, and how can a programmer </a:t>
            </a:r>
            <a:r>
              <a:rPr lang="en-CA" sz="2400" dirty="0">
                <a:latin typeface="Book Antiqua" panose="02040602050305030304" pitchFamily="18" charset="0"/>
              </a:rPr>
              <a:t>improve the performance?</a:t>
            </a:r>
          </a:p>
          <a:p>
            <a:pPr marL="514350" indent="-514350" algn="just">
              <a:buFont typeface="+mj-lt"/>
              <a:buAutoNum type="arabicPeriod"/>
            </a:pPr>
            <a:r>
              <a:rPr lang="en-US" sz="2400" dirty="0">
                <a:latin typeface="Book Antiqua" panose="02040602050305030304" pitchFamily="18" charset="0"/>
              </a:rPr>
              <a:t>What </a:t>
            </a:r>
            <a:r>
              <a:rPr lang="en-US" sz="2400" dirty="0">
                <a:solidFill>
                  <a:srgbClr val="0070C0"/>
                </a:solidFill>
                <a:latin typeface="Book Antiqua" panose="02040602050305030304" pitchFamily="18" charset="0"/>
              </a:rPr>
              <a:t>techniques</a:t>
            </a:r>
            <a:r>
              <a:rPr lang="en-US" sz="2400" dirty="0">
                <a:latin typeface="Book Antiqua" panose="02040602050305030304" pitchFamily="18" charset="0"/>
              </a:rPr>
              <a:t> can be used by hardware designers to improve </a:t>
            </a:r>
            <a:r>
              <a:rPr lang="en-US" sz="2400" dirty="0">
                <a:solidFill>
                  <a:srgbClr val="0070C0"/>
                </a:solidFill>
                <a:latin typeface="Book Antiqua" panose="02040602050305030304" pitchFamily="18" charset="0"/>
              </a:rPr>
              <a:t>performance</a:t>
            </a:r>
            <a:r>
              <a:rPr lang="en-US" sz="2400" dirty="0">
                <a:latin typeface="Book Antiqua" panose="02040602050305030304" pitchFamily="18" charset="0"/>
              </a:rPr>
              <a:t> and </a:t>
            </a:r>
            <a:r>
              <a:rPr lang="en-US" sz="2400" dirty="0">
                <a:solidFill>
                  <a:srgbClr val="0070C0"/>
                </a:solidFill>
                <a:latin typeface="Book Antiqua" panose="02040602050305030304" pitchFamily="18" charset="0"/>
              </a:rPr>
              <a:t>energy</a:t>
            </a:r>
            <a:r>
              <a:rPr lang="en-US" sz="2400" dirty="0">
                <a:latin typeface="Book Antiqua" panose="02040602050305030304" pitchFamily="18" charset="0"/>
              </a:rPr>
              <a:t> efficiency?</a:t>
            </a:r>
          </a:p>
          <a:p>
            <a:pPr marL="514350" indent="-514350" algn="just">
              <a:buFont typeface="+mj-lt"/>
              <a:buAutoNum type="arabicPeriod"/>
            </a:pPr>
            <a:r>
              <a:rPr lang="en-US" sz="2400" dirty="0">
                <a:latin typeface="Book Antiqua" panose="02040602050305030304" pitchFamily="18" charset="0"/>
              </a:rPr>
              <a:t>What are the </a:t>
            </a:r>
            <a:r>
              <a:rPr lang="en-US" sz="2400" dirty="0">
                <a:solidFill>
                  <a:srgbClr val="0070C0"/>
                </a:solidFill>
                <a:latin typeface="Book Antiqua" panose="02040602050305030304" pitchFamily="18" charset="0"/>
              </a:rPr>
              <a:t>reasons</a:t>
            </a:r>
            <a:r>
              <a:rPr lang="en-US" sz="2400" dirty="0">
                <a:latin typeface="Book Antiqua" panose="02040602050305030304" pitchFamily="18" charset="0"/>
              </a:rPr>
              <a:t> for and the </a:t>
            </a:r>
            <a:r>
              <a:rPr lang="en-US" sz="2400" dirty="0">
                <a:solidFill>
                  <a:srgbClr val="0070C0"/>
                </a:solidFill>
                <a:latin typeface="Book Antiqua" panose="02040602050305030304" pitchFamily="18" charset="0"/>
              </a:rPr>
              <a:t>consequences</a:t>
            </a:r>
            <a:r>
              <a:rPr lang="en-US" sz="2400" dirty="0">
                <a:latin typeface="Book Antiqua" panose="02040602050305030304" pitchFamily="18" charset="0"/>
              </a:rPr>
              <a:t> of the recent switch from </a:t>
            </a:r>
            <a:r>
              <a:rPr lang="en-CA" sz="2400" dirty="0">
                <a:solidFill>
                  <a:srgbClr val="0070C0"/>
                </a:solidFill>
                <a:latin typeface="Book Antiqua" panose="02040602050305030304" pitchFamily="18" charset="0"/>
              </a:rPr>
              <a:t>sequential</a:t>
            </a:r>
            <a:r>
              <a:rPr lang="en-CA" sz="2400" dirty="0">
                <a:latin typeface="Book Antiqua" panose="02040602050305030304" pitchFamily="18" charset="0"/>
              </a:rPr>
              <a:t> processing to </a:t>
            </a:r>
            <a:r>
              <a:rPr lang="en-CA" sz="2400" dirty="0">
                <a:solidFill>
                  <a:srgbClr val="0070C0"/>
                </a:solidFill>
                <a:latin typeface="Book Antiqua" panose="02040602050305030304" pitchFamily="18" charset="0"/>
              </a:rPr>
              <a:t>parallel</a:t>
            </a:r>
            <a:r>
              <a:rPr lang="en-CA" sz="2400" dirty="0">
                <a:latin typeface="Book Antiqua" panose="02040602050305030304" pitchFamily="18" charset="0"/>
              </a:rPr>
              <a:t> processing?</a:t>
            </a:r>
          </a:p>
          <a:p>
            <a:pPr marL="514350" indent="-514350" algn="just">
              <a:lnSpc>
                <a:spcPct val="100000"/>
              </a:lnSpc>
              <a:buFont typeface="+mj-lt"/>
              <a:buAutoNum type="arabicPeriod"/>
            </a:pPr>
            <a:r>
              <a:rPr lang="en-US" sz="2400" dirty="0">
                <a:latin typeface="Book Antiqua" panose="02040602050305030304" pitchFamily="18" charset="0"/>
              </a:rPr>
              <a:t>Since the first commercial computer in 1951, what </a:t>
            </a:r>
            <a:r>
              <a:rPr lang="en-US" sz="2400" dirty="0">
                <a:solidFill>
                  <a:srgbClr val="FF0000"/>
                </a:solidFill>
                <a:latin typeface="Book Antiqua" panose="02040602050305030304" pitchFamily="18" charset="0"/>
              </a:rPr>
              <a:t>great ideas </a:t>
            </a:r>
            <a:r>
              <a:rPr lang="en-US" sz="2400" dirty="0">
                <a:latin typeface="Book Antiqua" panose="02040602050305030304" pitchFamily="18" charset="0"/>
              </a:rPr>
              <a:t>did computer architects come up with that lay the foundation of modern computing?</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633046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Understanding Program Performance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4234650"/>
            <a:ext cx="10868025" cy="2175861"/>
          </a:xfrm>
        </p:spPr>
        <p:txBody>
          <a:bodyPr/>
          <a:lstStyle/>
          <a:p>
            <a:r>
              <a:rPr lang="en-CA" dirty="0">
                <a:latin typeface="Book Antiqua" panose="02040602050305030304" pitchFamily="18" charset="0"/>
              </a:rPr>
              <a:t>Data-level parallelism:</a:t>
            </a:r>
          </a:p>
          <a:p>
            <a:r>
              <a:rPr lang="en-CA" dirty="0">
                <a:latin typeface="Book Antiqua" panose="02040602050305030304" pitchFamily="18" charset="0"/>
              </a:rPr>
              <a:t>Instruction-level parallelism:</a:t>
            </a:r>
          </a:p>
          <a:p>
            <a:r>
              <a:rPr lang="en-CA" dirty="0">
                <a:latin typeface="Book Antiqua" panose="02040602050305030304" pitchFamily="18" charset="0"/>
              </a:rPr>
              <a:t>Memory hierarchy optimization:</a:t>
            </a:r>
          </a:p>
          <a:p>
            <a:r>
              <a:rPr lang="en-CA" dirty="0">
                <a:latin typeface="Book Antiqua" panose="02040602050305030304" pitchFamily="18" charset="0"/>
              </a:rPr>
              <a:t>Thread-level parallelism:</a:t>
            </a:r>
          </a:p>
          <a:p>
            <a:endParaRPr lang="en-CA" dirty="0">
              <a:latin typeface="Book Antiqua" panose="02040602050305030304" pitchFamily="18" charset="0"/>
            </a:endParaRPr>
          </a:p>
          <a:p>
            <a:endParaRPr lang="en-CA"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6A2D379D-2E28-4C29-93F7-ED9FC78036D0}"/>
              </a:ext>
            </a:extLst>
          </p:cNvPr>
          <p:cNvPicPr>
            <a:picLocks noChangeAspect="1"/>
          </p:cNvPicPr>
          <p:nvPr/>
        </p:nvPicPr>
        <p:blipFill>
          <a:blip r:embed="rId2">
            <a:alphaModFix/>
            <a:lum bright="-20000" contrast="40000"/>
          </a:blip>
          <a:stretch>
            <a:fillRect/>
          </a:stretch>
        </p:blipFill>
        <p:spPr>
          <a:xfrm>
            <a:off x="1823087" y="1022230"/>
            <a:ext cx="8740214" cy="3017520"/>
          </a:xfrm>
          <a:prstGeom prst="rect">
            <a:avLst/>
          </a:prstGeom>
        </p:spPr>
      </p:pic>
    </p:spTree>
    <p:extLst>
      <p:ext uri="{BB962C8B-B14F-4D97-AF65-F5344CB8AC3E}">
        <p14:creationId xmlns:p14="http://schemas.microsoft.com/office/powerpoint/2010/main" val="294767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1.2 Eight Great Ideas in Computer Architecture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lnSpcReduction="10000"/>
          </a:bodyPr>
          <a:lstStyle/>
          <a:p>
            <a:pPr lvl="2"/>
            <a:r>
              <a:rPr lang="en-CA" sz="2800" dirty="0">
                <a:solidFill>
                  <a:srgbClr val="0070C0"/>
                </a:solidFill>
                <a:latin typeface="Book Antiqua" panose="02040602050305030304" pitchFamily="18" charset="0"/>
              </a:rPr>
              <a:t>Design for Moore’s Law</a:t>
            </a:r>
            <a:r>
              <a:rPr lang="en-CA" sz="2800" dirty="0">
                <a:latin typeface="Book Antiqua" panose="02040602050305030304" pitchFamily="18" charset="0"/>
              </a:rPr>
              <a:t>: </a:t>
            </a:r>
            <a:r>
              <a:rPr lang="en-US" sz="2800" dirty="0">
                <a:latin typeface="Book Antiqua" panose="02040602050305030304" pitchFamily="18" charset="0"/>
              </a:rPr>
              <a:t>Integrated circuit (IC) resources double every 18–24 months.</a:t>
            </a:r>
            <a:endParaRPr lang="en-CA" sz="2800" dirty="0">
              <a:latin typeface="Book Antiqua" panose="02040602050305030304" pitchFamily="18" charset="0"/>
            </a:endParaRPr>
          </a:p>
          <a:p>
            <a:endParaRPr lang="en-US" dirty="0">
              <a:solidFill>
                <a:srgbClr val="0070C0"/>
              </a:solidFill>
              <a:latin typeface="Book Antiqua" panose="02040602050305030304" pitchFamily="18" charset="0"/>
            </a:endParaRPr>
          </a:p>
          <a:p>
            <a:pPr lvl="2"/>
            <a:r>
              <a:rPr lang="en-US" sz="2800" dirty="0">
                <a:solidFill>
                  <a:srgbClr val="0070C0"/>
                </a:solidFill>
                <a:latin typeface="Book Antiqua" panose="02040602050305030304" pitchFamily="18" charset="0"/>
              </a:rPr>
              <a:t>Use Abstraction to Simplify Design</a:t>
            </a:r>
            <a:r>
              <a:rPr lang="en-US" sz="2800" dirty="0">
                <a:latin typeface="Book Antiqua" panose="02040602050305030304" pitchFamily="18" charset="0"/>
              </a:rPr>
              <a:t>: lower-level details are hidden to offer a simpler model at </a:t>
            </a:r>
            <a:r>
              <a:rPr lang="en-CA" sz="2800" dirty="0">
                <a:latin typeface="Book Antiqua" panose="02040602050305030304" pitchFamily="18" charset="0"/>
              </a:rPr>
              <a:t>higher levels.</a:t>
            </a:r>
            <a:endParaRPr lang="en-US" sz="2800" dirty="0">
              <a:latin typeface="Book Antiqua" panose="02040602050305030304" pitchFamily="18" charset="0"/>
            </a:endParaRPr>
          </a:p>
          <a:p>
            <a:endParaRPr lang="en-US" dirty="0">
              <a:solidFill>
                <a:srgbClr val="0070C0"/>
              </a:solidFill>
              <a:latin typeface="Book Antiqua" panose="02040602050305030304" pitchFamily="18" charset="0"/>
            </a:endParaRPr>
          </a:p>
          <a:p>
            <a:pPr lvl="2"/>
            <a:r>
              <a:rPr lang="en-US" sz="2800" dirty="0">
                <a:solidFill>
                  <a:srgbClr val="0070C0"/>
                </a:solidFill>
                <a:latin typeface="Book Antiqua" panose="02040602050305030304" pitchFamily="18" charset="0"/>
              </a:rPr>
              <a:t>Make the Common Case Fast</a:t>
            </a:r>
            <a:r>
              <a:rPr lang="en-US" sz="2800" dirty="0">
                <a:latin typeface="Book Antiqua" panose="02040602050305030304" pitchFamily="18" charset="0"/>
              </a:rPr>
              <a:t>: This will tend to enhance performance better than </a:t>
            </a:r>
            <a:r>
              <a:rPr lang="en-CA" sz="2800" dirty="0">
                <a:latin typeface="Book Antiqua" panose="02040602050305030304" pitchFamily="18" charset="0"/>
              </a:rPr>
              <a:t>optimizing the rare case.</a:t>
            </a:r>
            <a:endParaRPr lang="en-US" sz="2800" dirty="0">
              <a:latin typeface="Book Antiqua" panose="02040602050305030304" pitchFamily="18" charset="0"/>
            </a:endParaRPr>
          </a:p>
          <a:p>
            <a:endParaRPr lang="en-CA" dirty="0">
              <a:latin typeface="Book Antiqua" panose="02040602050305030304" pitchFamily="18" charset="0"/>
            </a:endParaRPr>
          </a:p>
          <a:p>
            <a:pPr lvl="2"/>
            <a:r>
              <a:rPr lang="en-CA" sz="2800" dirty="0">
                <a:solidFill>
                  <a:srgbClr val="0070C0"/>
                </a:solidFill>
                <a:latin typeface="Book Antiqua" panose="02040602050305030304" pitchFamily="18" charset="0"/>
              </a:rPr>
              <a:t>Performance via Parallelism</a:t>
            </a:r>
            <a:r>
              <a:rPr lang="en-CA" sz="2800" dirty="0">
                <a:latin typeface="Book Antiqua" panose="02040602050305030304" pitchFamily="18" charset="0"/>
              </a:rPr>
              <a:t>: </a:t>
            </a:r>
            <a:r>
              <a:rPr lang="en-US" sz="2800" dirty="0">
                <a:latin typeface="Book Antiqua" panose="02040602050305030304" pitchFamily="18" charset="0"/>
              </a:rPr>
              <a:t>Computer architects have offered designs that get more performance by computing operations in parallel.</a:t>
            </a:r>
          </a:p>
          <a:p>
            <a:pPr marL="0" indent="0">
              <a:buNone/>
            </a:pPr>
            <a:endParaRPr lang="en-US" sz="2400"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a:t>@ Dr. Mahmoud S. Masadeh</a:t>
            </a:r>
            <a:endParaRPr lang="en-CA" dirty="0"/>
          </a:p>
        </p:txBody>
      </p:sp>
      <p:pic>
        <p:nvPicPr>
          <p:cNvPr id="7" name="Picture 6">
            <a:extLst>
              <a:ext uri="{FF2B5EF4-FFF2-40B4-BE49-F238E27FC236}">
                <a16:creationId xmlns:a16="http://schemas.microsoft.com/office/drawing/2014/main" id="{5C4EDEFB-AE74-42E0-97BA-33138823E9C5}"/>
              </a:ext>
            </a:extLst>
          </p:cNvPr>
          <p:cNvPicPr>
            <a:picLocks noChangeAspect="1"/>
          </p:cNvPicPr>
          <p:nvPr/>
        </p:nvPicPr>
        <p:blipFill>
          <a:blip r:embed="rId2"/>
          <a:stretch>
            <a:fillRect/>
          </a:stretch>
        </p:blipFill>
        <p:spPr>
          <a:xfrm>
            <a:off x="461464" y="1143000"/>
            <a:ext cx="927279" cy="1076528"/>
          </a:xfrm>
          <a:prstGeom prst="rect">
            <a:avLst/>
          </a:prstGeom>
        </p:spPr>
      </p:pic>
      <p:pic>
        <p:nvPicPr>
          <p:cNvPr id="9" name="Picture 8">
            <a:extLst>
              <a:ext uri="{FF2B5EF4-FFF2-40B4-BE49-F238E27FC236}">
                <a16:creationId xmlns:a16="http://schemas.microsoft.com/office/drawing/2014/main" id="{4DAA4D16-1341-46A0-ACFD-2AB3588056BD}"/>
              </a:ext>
            </a:extLst>
          </p:cNvPr>
          <p:cNvPicPr>
            <a:picLocks noChangeAspect="1"/>
          </p:cNvPicPr>
          <p:nvPr/>
        </p:nvPicPr>
        <p:blipFill>
          <a:blip r:embed="rId3"/>
          <a:stretch>
            <a:fillRect/>
          </a:stretch>
        </p:blipFill>
        <p:spPr>
          <a:xfrm>
            <a:off x="440429" y="2422491"/>
            <a:ext cx="978794" cy="1212715"/>
          </a:xfrm>
          <a:prstGeom prst="rect">
            <a:avLst/>
          </a:prstGeom>
        </p:spPr>
      </p:pic>
      <p:pic>
        <p:nvPicPr>
          <p:cNvPr id="11" name="Picture 10">
            <a:extLst>
              <a:ext uri="{FF2B5EF4-FFF2-40B4-BE49-F238E27FC236}">
                <a16:creationId xmlns:a16="http://schemas.microsoft.com/office/drawing/2014/main" id="{D87D56B8-37EF-470B-B4B3-F6784A2E4D53}"/>
              </a:ext>
            </a:extLst>
          </p:cNvPr>
          <p:cNvPicPr>
            <a:picLocks noChangeAspect="1"/>
          </p:cNvPicPr>
          <p:nvPr/>
        </p:nvPicPr>
        <p:blipFill>
          <a:blip r:embed="rId4"/>
          <a:stretch>
            <a:fillRect/>
          </a:stretch>
        </p:blipFill>
        <p:spPr>
          <a:xfrm>
            <a:off x="349661" y="3684167"/>
            <a:ext cx="1081825" cy="791183"/>
          </a:xfrm>
          <a:prstGeom prst="rect">
            <a:avLst/>
          </a:prstGeom>
        </p:spPr>
      </p:pic>
      <p:pic>
        <p:nvPicPr>
          <p:cNvPr id="13" name="Picture 12">
            <a:extLst>
              <a:ext uri="{FF2B5EF4-FFF2-40B4-BE49-F238E27FC236}">
                <a16:creationId xmlns:a16="http://schemas.microsoft.com/office/drawing/2014/main" id="{E63B87D3-746F-4BA6-B309-8FD0E9499FBE}"/>
              </a:ext>
            </a:extLst>
          </p:cNvPr>
          <p:cNvPicPr>
            <a:picLocks noChangeAspect="1"/>
          </p:cNvPicPr>
          <p:nvPr/>
        </p:nvPicPr>
        <p:blipFill>
          <a:blip r:embed="rId5"/>
          <a:stretch>
            <a:fillRect/>
          </a:stretch>
        </p:blipFill>
        <p:spPr>
          <a:xfrm>
            <a:off x="414671" y="4691628"/>
            <a:ext cx="1004552" cy="1031132"/>
          </a:xfrm>
          <a:prstGeom prst="rect">
            <a:avLst/>
          </a:prstGeom>
        </p:spPr>
      </p:pic>
    </p:spTree>
    <p:extLst>
      <p:ext uri="{BB962C8B-B14F-4D97-AF65-F5344CB8AC3E}">
        <p14:creationId xmlns:p14="http://schemas.microsoft.com/office/powerpoint/2010/main" val="245236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1.2 Eight Great Ideas in Computer Architecture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lvl="2"/>
            <a:r>
              <a:rPr lang="en-CA" sz="2800" dirty="0">
                <a:solidFill>
                  <a:srgbClr val="0070C0"/>
                </a:solidFill>
                <a:latin typeface="Book Antiqua" panose="02040602050305030304" pitchFamily="18" charset="0"/>
              </a:rPr>
              <a:t>Performance via Pipelining</a:t>
            </a:r>
            <a:r>
              <a:rPr lang="en-CA" sz="2800" dirty="0">
                <a:latin typeface="Book Antiqua" panose="02040602050305030304" pitchFamily="18" charset="0"/>
              </a:rPr>
              <a:t>: use “bucket brigade” to fight fire</a:t>
            </a:r>
          </a:p>
          <a:p>
            <a:pPr marL="0" indent="0">
              <a:buNone/>
            </a:pPr>
            <a:endParaRPr lang="en-US" dirty="0">
              <a:latin typeface="Book Antiqua" panose="02040602050305030304" pitchFamily="18" charset="0"/>
            </a:endParaRPr>
          </a:p>
          <a:p>
            <a:pPr lvl="2"/>
            <a:r>
              <a:rPr lang="en-CA" sz="2800" dirty="0">
                <a:solidFill>
                  <a:srgbClr val="0070C0"/>
                </a:solidFill>
                <a:latin typeface="Book Antiqua" panose="02040602050305030304" pitchFamily="18" charset="0"/>
              </a:rPr>
              <a:t>Performance via Prediction</a:t>
            </a:r>
            <a:r>
              <a:rPr lang="en-CA" sz="2800" dirty="0">
                <a:latin typeface="Book Antiqua" panose="02040602050305030304" pitchFamily="18" charset="0"/>
              </a:rPr>
              <a:t>: I</a:t>
            </a:r>
            <a:r>
              <a:rPr lang="en-US" sz="2800" dirty="0">
                <a:latin typeface="Book Antiqua" panose="02040602050305030304" pitchFamily="18" charset="0"/>
              </a:rPr>
              <a:t>t can be faster on average to guess and start working rather than wait until you know for sure.</a:t>
            </a:r>
          </a:p>
          <a:p>
            <a:endParaRPr lang="en-US" dirty="0">
              <a:latin typeface="Book Antiqua" panose="02040602050305030304" pitchFamily="18" charset="0"/>
            </a:endParaRPr>
          </a:p>
          <a:p>
            <a:pPr lvl="2"/>
            <a:r>
              <a:rPr lang="en-CA" sz="2800" dirty="0">
                <a:solidFill>
                  <a:srgbClr val="0070C0"/>
                </a:solidFill>
                <a:latin typeface="Book Antiqua" panose="02040602050305030304" pitchFamily="18" charset="0"/>
              </a:rPr>
              <a:t>Hierarchy of Memories</a:t>
            </a:r>
            <a:r>
              <a:rPr lang="en-CA" sz="2800" dirty="0">
                <a:latin typeface="Book Antiqua" panose="02040602050305030304" pitchFamily="18" charset="0"/>
              </a:rPr>
              <a:t>: Today, the </a:t>
            </a:r>
            <a:r>
              <a:rPr lang="en-US" sz="2800" dirty="0">
                <a:latin typeface="Book Antiqua" panose="02040602050305030304" pitchFamily="18" charset="0"/>
              </a:rPr>
              <a:t>cost of memory is often the majority of computer cost.</a:t>
            </a:r>
          </a:p>
          <a:p>
            <a:pPr algn="l"/>
            <a:endParaRPr lang="en-US" dirty="0">
              <a:latin typeface="Book Antiqua" panose="02040602050305030304" pitchFamily="18" charset="0"/>
            </a:endParaRPr>
          </a:p>
          <a:p>
            <a:pPr lvl="2"/>
            <a:r>
              <a:rPr lang="en-CA" sz="2800" dirty="0">
                <a:solidFill>
                  <a:srgbClr val="0070C0"/>
                </a:solidFill>
                <a:latin typeface="Book Antiqua" panose="02040602050305030304" pitchFamily="18" charset="0"/>
              </a:rPr>
              <a:t>Dependability via Redundancy</a:t>
            </a:r>
            <a:r>
              <a:rPr lang="en-CA" sz="2800" dirty="0">
                <a:latin typeface="Book Antiqua" panose="02040602050305030304" pitchFamily="18" charset="0"/>
              </a:rPr>
              <a:t>: any physical </a:t>
            </a:r>
            <a:r>
              <a:rPr lang="en-US" sz="2800" dirty="0">
                <a:latin typeface="Book Antiqua" panose="02040602050305030304" pitchFamily="18" charset="0"/>
              </a:rPr>
              <a:t>device can fail; we make systems dependable by including redundant components that can take over when a failure occurs.</a:t>
            </a:r>
          </a:p>
          <a:p>
            <a:pPr marL="0" indent="0">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1C9DDA02-C81F-42B5-BB9F-3AE43A8E72F5}"/>
              </a:ext>
            </a:extLst>
          </p:cNvPr>
          <p:cNvPicPr>
            <a:picLocks noChangeAspect="1"/>
          </p:cNvPicPr>
          <p:nvPr/>
        </p:nvPicPr>
        <p:blipFill>
          <a:blip r:embed="rId2"/>
          <a:stretch>
            <a:fillRect/>
          </a:stretch>
        </p:blipFill>
        <p:spPr>
          <a:xfrm>
            <a:off x="377190" y="933450"/>
            <a:ext cx="1004552" cy="1063557"/>
          </a:xfrm>
          <a:prstGeom prst="rect">
            <a:avLst/>
          </a:prstGeom>
        </p:spPr>
      </p:pic>
      <p:pic>
        <p:nvPicPr>
          <p:cNvPr id="9" name="Picture 8">
            <a:extLst>
              <a:ext uri="{FF2B5EF4-FFF2-40B4-BE49-F238E27FC236}">
                <a16:creationId xmlns:a16="http://schemas.microsoft.com/office/drawing/2014/main" id="{BA5E04C4-F43D-49EB-B57B-DC5BFC5973E4}"/>
              </a:ext>
            </a:extLst>
          </p:cNvPr>
          <p:cNvPicPr>
            <a:picLocks noChangeAspect="1"/>
          </p:cNvPicPr>
          <p:nvPr/>
        </p:nvPicPr>
        <p:blipFill>
          <a:blip r:embed="rId3"/>
          <a:stretch>
            <a:fillRect/>
          </a:stretch>
        </p:blipFill>
        <p:spPr>
          <a:xfrm>
            <a:off x="226883" y="2157919"/>
            <a:ext cx="978794" cy="1271081"/>
          </a:xfrm>
          <a:prstGeom prst="rect">
            <a:avLst/>
          </a:prstGeom>
        </p:spPr>
      </p:pic>
      <p:pic>
        <p:nvPicPr>
          <p:cNvPr id="11" name="Picture 10">
            <a:extLst>
              <a:ext uri="{FF2B5EF4-FFF2-40B4-BE49-F238E27FC236}">
                <a16:creationId xmlns:a16="http://schemas.microsoft.com/office/drawing/2014/main" id="{74007828-601D-422D-8BEF-55A8922E2C9F}"/>
              </a:ext>
            </a:extLst>
          </p:cNvPr>
          <p:cNvPicPr>
            <a:picLocks noChangeAspect="1"/>
          </p:cNvPicPr>
          <p:nvPr/>
        </p:nvPicPr>
        <p:blipFill>
          <a:blip r:embed="rId4"/>
          <a:stretch>
            <a:fillRect/>
          </a:stretch>
        </p:blipFill>
        <p:spPr>
          <a:xfrm>
            <a:off x="226883" y="3769812"/>
            <a:ext cx="978794" cy="1050587"/>
          </a:xfrm>
          <a:prstGeom prst="rect">
            <a:avLst/>
          </a:prstGeom>
        </p:spPr>
      </p:pic>
      <p:pic>
        <p:nvPicPr>
          <p:cNvPr id="13" name="Picture 12">
            <a:extLst>
              <a:ext uri="{FF2B5EF4-FFF2-40B4-BE49-F238E27FC236}">
                <a16:creationId xmlns:a16="http://schemas.microsoft.com/office/drawing/2014/main" id="{4DD0CDF1-2515-43B9-B4EB-4C6DF4E2AE20}"/>
              </a:ext>
            </a:extLst>
          </p:cNvPr>
          <p:cNvPicPr>
            <a:picLocks noChangeAspect="1"/>
          </p:cNvPicPr>
          <p:nvPr/>
        </p:nvPicPr>
        <p:blipFill>
          <a:blip r:embed="rId5"/>
          <a:stretch>
            <a:fillRect/>
          </a:stretch>
        </p:blipFill>
        <p:spPr>
          <a:xfrm>
            <a:off x="226883" y="5051969"/>
            <a:ext cx="1495425" cy="1019175"/>
          </a:xfrm>
          <a:prstGeom prst="rect">
            <a:avLst/>
          </a:prstGeom>
        </p:spPr>
      </p:pic>
      <p:pic>
        <p:nvPicPr>
          <p:cNvPr id="8" name="Picture 7" descr="Icon&#10;&#10;Description automatically generated">
            <a:extLst>
              <a:ext uri="{FF2B5EF4-FFF2-40B4-BE49-F238E27FC236}">
                <a16:creationId xmlns:a16="http://schemas.microsoft.com/office/drawing/2014/main" id="{AD8EF2D0-7FFC-476A-99B6-85D84F129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4680" y="1540199"/>
            <a:ext cx="1645920" cy="521865"/>
          </a:xfrm>
          <a:prstGeom prst="rect">
            <a:avLst/>
          </a:prstGeom>
        </p:spPr>
      </p:pic>
    </p:spTree>
    <p:extLst>
      <p:ext uri="{BB962C8B-B14F-4D97-AF65-F5344CB8AC3E}">
        <p14:creationId xmlns:p14="http://schemas.microsoft.com/office/powerpoint/2010/main" val="3345098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E391E3-E69F-4094-A8C8-E3367F35893F}"/>
              </a:ext>
            </a:extLst>
          </p:cNvPr>
          <p:cNvPicPr>
            <a:picLocks noChangeAspect="1"/>
          </p:cNvPicPr>
          <p:nvPr/>
        </p:nvPicPr>
        <p:blipFill>
          <a:blip r:embed="rId2"/>
          <a:stretch>
            <a:fillRect/>
          </a:stretch>
        </p:blipFill>
        <p:spPr>
          <a:xfrm>
            <a:off x="9651184" y="3810"/>
            <a:ext cx="2540816" cy="246888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1.3 Below your program</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dirty="0">
                <a:latin typeface="Book Antiqua" panose="02040602050305030304" pitchFamily="18" charset="0"/>
              </a:rPr>
              <a:t>Hardware in a computer can only execute                                extremely simple low-level instructions</a:t>
            </a:r>
          </a:p>
          <a:p>
            <a:r>
              <a:rPr lang="en-CA" dirty="0">
                <a:solidFill>
                  <a:srgbClr val="0070C0"/>
                </a:solidFill>
                <a:latin typeface="Book Antiqua" panose="02040602050305030304" pitchFamily="18" charset="0"/>
              </a:rPr>
              <a:t>Systems software</a:t>
            </a:r>
            <a:r>
              <a:rPr lang="en-CA" dirty="0">
                <a:latin typeface="Book Antiqua" panose="02040602050305030304" pitchFamily="18" charset="0"/>
              </a:rPr>
              <a:t>: Software that provides services that are commonly useful, including operating systems, compilers, loaders, and assemblers.</a:t>
            </a:r>
          </a:p>
          <a:p>
            <a:r>
              <a:rPr lang="en-US" dirty="0">
                <a:solidFill>
                  <a:srgbClr val="0070C0"/>
                </a:solidFill>
                <a:latin typeface="Book Antiqua" panose="02040602050305030304" pitchFamily="18" charset="0"/>
              </a:rPr>
              <a:t>Operating system</a:t>
            </a:r>
            <a:r>
              <a:rPr lang="en-US" dirty="0">
                <a:latin typeface="Book Antiqua" panose="02040602050305030304" pitchFamily="18" charset="0"/>
              </a:rPr>
              <a:t>: Supervising program that manages the resources of a computer for the benefit of the programs that run on that computer.</a:t>
            </a:r>
          </a:p>
          <a:p>
            <a:pPr algn="l"/>
            <a:r>
              <a:rPr lang="en-CA" dirty="0">
                <a:solidFill>
                  <a:srgbClr val="0070C0"/>
                </a:solidFill>
                <a:latin typeface="Book Antiqua" panose="02040602050305030304" pitchFamily="18" charset="0"/>
              </a:rPr>
              <a:t>Compiler</a:t>
            </a:r>
            <a:r>
              <a:rPr lang="en-CA" dirty="0">
                <a:latin typeface="Book Antiqua" panose="02040602050305030304" pitchFamily="18" charset="0"/>
              </a:rPr>
              <a:t>: A program that translates high-level language statements into assembly language statements.</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26488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Operating System (OS)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pPr marL="0" indent="0" algn="just">
              <a:buNone/>
            </a:pPr>
            <a:r>
              <a:rPr lang="en-US" dirty="0">
                <a:latin typeface="Book Antiqua" panose="02040602050305030304" pitchFamily="18" charset="0"/>
              </a:rPr>
              <a:t>The Interfaces between a user’s program and the hardware and provides a variety of services and supervisory functions:</a:t>
            </a:r>
          </a:p>
          <a:p>
            <a:pPr marL="0" indent="0">
              <a:buNone/>
            </a:pPr>
            <a:endParaRPr lang="en-US" dirty="0">
              <a:latin typeface="Book Antiqua" panose="02040602050305030304" pitchFamily="18" charset="0"/>
            </a:endParaRPr>
          </a:p>
          <a:p>
            <a:r>
              <a:rPr lang="en-US" dirty="0">
                <a:latin typeface="Book Antiqua" panose="02040602050305030304" pitchFamily="18" charset="0"/>
              </a:rPr>
              <a:t>Handling basic </a:t>
            </a:r>
            <a:r>
              <a:rPr lang="en-US" dirty="0">
                <a:solidFill>
                  <a:srgbClr val="0070C0"/>
                </a:solidFill>
                <a:latin typeface="Book Antiqua" panose="02040602050305030304" pitchFamily="18" charset="0"/>
              </a:rPr>
              <a:t>input</a:t>
            </a:r>
            <a:r>
              <a:rPr lang="en-US" dirty="0">
                <a:latin typeface="Book Antiqua" panose="02040602050305030304" pitchFamily="18" charset="0"/>
              </a:rPr>
              <a:t> and </a:t>
            </a:r>
            <a:r>
              <a:rPr lang="en-US" dirty="0">
                <a:solidFill>
                  <a:srgbClr val="0070C0"/>
                </a:solidFill>
                <a:latin typeface="Book Antiqua" panose="02040602050305030304" pitchFamily="18" charset="0"/>
              </a:rPr>
              <a:t>output</a:t>
            </a:r>
            <a:r>
              <a:rPr lang="en-US" dirty="0">
                <a:latin typeface="Book Antiqua" panose="02040602050305030304" pitchFamily="18" charset="0"/>
              </a:rPr>
              <a:t> operations</a:t>
            </a:r>
          </a:p>
          <a:p>
            <a:r>
              <a:rPr lang="en-CA" dirty="0">
                <a:latin typeface="Book Antiqua" panose="02040602050305030304" pitchFamily="18" charset="0"/>
              </a:rPr>
              <a:t>Allocating </a:t>
            </a:r>
            <a:r>
              <a:rPr lang="en-CA" dirty="0">
                <a:solidFill>
                  <a:srgbClr val="0070C0"/>
                </a:solidFill>
                <a:latin typeface="Book Antiqua" panose="02040602050305030304" pitchFamily="18" charset="0"/>
              </a:rPr>
              <a:t>storage</a:t>
            </a:r>
            <a:r>
              <a:rPr lang="en-CA" dirty="0">
                <a:latin typeface="Book Antiqua" panose="02040602050305030304" pitchFamily="18" charset="0"/>
              </a:rPr>
              <a:t> and </a:t>
            </a:r>
            <a:r>
              <a:rPr lang="en-CA" dirty="0">
                <a:solidFill>
                  <a:srgbClr val="0070C0"/>
                </a:solidFill>
                <a:latin typeface="Book Antiqua" panose="02040602050305030304" pitchFamily="18" charset="0"/>
              </a:rPr>
              <a:t>memory</a:t>
            </a:r>
          </a:p>
          <a:p>
            <a:r>
              <a:rPr lang="en-US" dirty="0">
                <a:latin typeface="Book Antiqua" panose="02040602050305030304" pitchFamily="18" charset="0"/>
              </a:rPr>
              <a:t>Providing for protected sharing of the computer among multiple applications </a:t>
            </a:r>
            <a:r>
              <a:rPr lang="en-CA" dirty="0">
                <a:latin typeface="Book Antiqua" panose="02040602050305030304" pitchFamily="18" charset="0"/>
              </a:rPr>
              <a:t>using it simultaneously</a:t>
            </a:r>
          </a:p>
          <a:p>
            <a:endParaRPr lang="en-US" dirty="0">
              <a:latin typeface="Book Antiqua" panose="02040602050305030304" pitchFamily="18" charset="0"/>
            </a:endParaRPr>
          </a:p>
          <a:p>
            <a:pPr marL="0" indent="0">
              <a:buNone/>
            </a:pPr>
            <a:r>
              <a:rPr lang="en-US" dirty="0">
                <a:latin typeface="Book Antiqua" panose="02040602050305030304" pitchFamily="18" charset="0"/>
              </a:rPr>
              <a:t>Examples of operating systems in use today are Linux, iOS, and Windows.</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47477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Compilers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pPr algn="just"/>
            <a:r>
              <a:rPr lang="en-US" dirty="0">
                <a:latin typeface="Book Antiqua" panose="02040602050305030304" pitchFamily="18" charset="0"/>
              </a:rPr>
              <a:t>Translate a program written in a high-level language, such as C, C++, Java, or Visual Basic into instructions that the hardware can execute.</a:t>
            </a:r>
          </a:p>
          <a:p>
            <a:pPr algn="just"/>
            <a:r>
              <a:rPr lang="en-US" dirty="0">
                <a:latin typeface="Book Antiqua" panose="02040602050305030304" pitchFamily="18" charset="0"/>
              </a:rPr>
              <a:t>The translation from a high-level language program to hardware instructions is complex, because;</a:t>
            </a:r>
          </a:p>
          <a:p>
            <a:pPr lvl="1"/>
            <a:r>
              <a:rPr lang="en-US" dirty="0">
                <a:latin typeface="Book Antiqua" panose="02040602050305030304" pitchFamily="18" charset="0"/>
              </a:rPr>
              <a:t>The modern programming languages are </a:t>
            </a:r>
            <a:r>
              <a:rPr lang="en-US" dirty="0">
                <a:solidFill>
                  <a:srgbClr val="0070C0"/>
                </a:solidFill>
                <a:latin typeface="Book Antiqua" panose="02040602050305030304" pitchFamily="18" charset="0"/>
              </a:rPr>
              <a:t>sophisticated</a:t>
            </a:r>
            <a:r>
              <a:rPr lang="en-US" dirty="0">
                <a:latin typeface="Book Antiqua" panose="02040602050305030304" pitchFamily="18" charset="0"/>
              </a:rPr>
              <a:t>.</a:t>
            </a:r>
          </a:p>
          <a:p>
            <a:pPr lvl="1"/>
            <a:r>
              <a:rPr lang="en-US" dirty="0">
                <a:latin typeface="Book Antiqua" panose="02040602050305030304" pitchFamily="18" charset="0"/>
              </a:rPr>
              <a:t>The instructions executed by the hardware are </a:t>
            </a:r>
            <a:r>
              <a:rPr lang="en-US" dirty="0">
                <a:solidFill>
                  <a:srgbClr val="0070C0"/>
                </a:solidFill>
                <a:latin typeface="Book Antiqua" panose="02040602050305030304" pitchFamily="18" charset="0"/>
              </a:rPr>
              <a:t>simple</a:t>
            </a:r>
            <a:r>
              <a:rPr lang="en-US" dirty="0">
                <a:latin typeface="Book Antiqua" panose="02040602050305030304" pitchFamily="18" charset="0"/>
              </a:rPr>
              <a:t>.</a:t>
            </a:r>
          </a:p>
          <a:p>
            <a:pPr lvl="1"/>
            <a:endParaRPr lang="en-US" dirty="0">
              <a:latin typeface="Book Antiqua" panose="02040602050305030304" pitchFamily="18" charset="0"/>
            </a:endParaRPr>
          </a:p>
          <a:p>
            <a:pPr marL="0" indent="0">
              <a:buNone/>
            </a:pPr>
            <a:r>
              <a:rPr lang="en-US" dirty="0">
                <a:latin typeface="Book Antiqua" panose="02040602050305030304" pitchFamily="18" charset="0"/>
              </a:rPr>
              <a:t>More details are in Chapter 2</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34429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0"/>
            <a:ext cx="9017454" cy="961571"/>
          </a:xfrm>
        </p:spPr>
        <p:txBody>
          <a:bodyPr>
            <a:normAutofit fontScale="92500"/>
          </a:bodyPr>
          <a:lstStyle/>
          <a:p>
            <a:pPr marL="0" indent="0" algn="l" fontAlgn="base">
              <a:buNone/>
            </a:pPr>
            <a:r>
              <a:rPr lang="en-US" dirty="0">
                <a:latin typeface="Book Antiqua" panose="02040602050305030304" pitchFamily="18" charset="0"/>
              </a:rPr>
              <a:t>Textbook:  </a:t>
            </a:r>
            <a:r>
              <a:rPr lang="en-US" b="0" i="1" dirty="0">
                <a:solidFill>
                  <a:srgbClr val="222222"/>
                </a:solidFill>
                <a:effectLst/>
                <a:latin typeface="Book Antiqua" panose="02040602050305030304" pitchFamily="18" charset="0"/>
              </a:rPr>
              <a:t>Computer </a:t>
            </a:r>
            <a:r>
              <a:rPr lang="en-US" i="1" dirty="0">
                <a:solidFill>
                  <a:srgbClr val="222222"/>
                </a:solidFill>
                <a:latin typeface="Book Antiqua" panose="02040602050305030304" pitchFamily="18" charset="0"/>
              </a:rPr>
              <a:t>Organization and Design RISC-V Edition, </a:t>
            </a:r>
          </a:p>
          <a:p>
            <a:pPr marL="0" indent="0" algn="l" fontAlgn="base">
              <a:buNone/>
            </a:pPr>
            <a:r>
              <a:rPr lang="en-US" i="1" dirty="0">
                <a:solidFill>
                  <a:srgbClr val="222222"/>
                </a:solidFill>
                <a:latin typeface="Book Antiqua" panose="02040602050305030304" pitchFamily="18" charset="0"/>
              </a:rPr>
              <a:t>1</a:t>
            </a:r>
            <a:r>
              <a:rPr lang="en-US" i="1" baseline="30000" dirty="0">
                <a:solidFill>
                  <a:srgbClr val="222222"/>
                </a:solidFill>
                <a:latin typeface="Book Antiqua" panose="02040602050305030304" pitchFamily="18" charset="0"/>
              </a:rPr>
              <a:t>st</a:t>
            </a:r>
            <a:r>
              <a:rPr lang="en-US" i="1" dirty="0">
                <a:solidFill>
                  <a:srgbClr val="222222"/>
                </a:solidFill>
                <a:latin typeface="Book Antiqua" panose="02040602050305030304" pitchFamily="18" charset="0"/>
              </a:rPr>
              <a:t> Edition, The Hardware Software Interface</a:t>
            </a:r>
          </a:p>
          <a:p>
            <a:pPr marL="0" indent="0">
              <a:buNone/>
            </a:pPr>
            <a:endParaRPr lang="en-CA" dirty="0"/>
          </a:p>
        </p:txBody>
      </p:sp>
      <p:pic>
        <p:nvPicPr>
          <p:cNvPr id="7" name="Picture 6">
            <a:extLst>
              <a:ext uri="{FF2B5EF4-FFF2-40B4-BE49-F238E27FC236}">
                <a16:creationId xmlns:a16="http://schemas.microsoft.com/office/drawing/2014/main" id="{18F352E5-3D03-421D-BCA2-7A285BA2EC98}"/>
              </a:ext>
            </a:extLst>
          </p:cNvPr>
          <p:cNvPicPr>
            <a:picLocks noChangeAspect="1"/>
          </p:cNvPicPr>
          <p:nvPr/>
        </p:nvPicPr>
        <p:blipFill>
          <a:blip r:embed="rId2">
            <a:grayscl/>
          </a:blip>
          <a:stretch>
            <a:fillRect/>
          </a:stretch>
        </p:blipFill>
        <p:spPr>
          <a:xfrm>
            <a:off x="763346" y="2385278"/>
            <a:ext cx="10340070" cy="2743200"/>
          </a:xfrm>
          <a:prstGeom prst="rect">
            <a:avLst/>
          </a:prstGeom>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Organization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a:t>
            </a:fld>
            <a:endParaRPr lang="en-CA"/>
          </a:p>
        </p:txBody>
      </p:sp>
      <p:pic>
        <p:nvPicPr>
          <p:cNvPr id="6" name="Picture 5">
            <a:extLst>
              <a:ext uri="{FF2B5EF4-FFF2-40B4-BE49-F238E27FC236}">
                <a16:creationId xmlns:a16="http://schemas.microsoft.com/office/drawing/2014/main" id="{D9393476-A14D-4A38-B608-BDFF9E49D93E}"/>
              </a:ext>
            </a:extLst>
          </p:cNvPr>
          <p:cNvPicPr>
            <a:picLocks noChangeAspect="1"/>
          </p:cNvPicPr>
          <p:nvPr/>
        </p:nvPicPr>
        <p:blipFill>
          <a:blip r:embed="rId3"/>
          <a:stretch>
            <a:fillRect/>
          </a:stretch>
        </p:blipFill>
        <p:spPr>
          <a:xfrm>
            <a:off x="10454640" y="0"/>
            <a:ext cx="1737360" cy="2152976"/>
          </a:xfrm>
          <a:prstGeom prst="rect">
            <a:avLst/>
          </a:prstGeom>
        </p:spPr>
      </p:pic>
      <p:pic>
        <p:nvPicPr>
          <p:cNvPr id="8" name="Picture 7">
            <a:extLst>
              <a:ext uri="{FF2B5EF4-FFF2-40B4-BE49-F238E27FC236}">
                <a16:creationId xmlns:a16="http://schemas.microsoft.com/office/drawing/2014/main" id="{7718C49B-6419-4C63-876A-EA7914A7988E}"/>
              </a:ext>
            </a:extLst>
          </p:cNvPr>
          <p:cNvPicPr>
            <a:picLocks noChangeAspect="1"/>
          </p:cNvPicPr>
          <p:nvPr/>
        </p:nvPicPr>
        <p:blipFill>
          <a:blip r:embed="rId3"/>
          <a:stretch>
            <a:fillRect/>
          </a:stretch>
        </p:blipFill>
        <p:spPr>
          <a:xfrm>
            <a:off x="10873" y="4702815"/>
            <a:ext cx="1737360" cy="2152976"/>
          </a:xfrm>
          <a:prstGeom prst="rect">
            <a:avLst/>
          </a:prstGeom>
        </p:spPr>
      </p:pic>
      <p:sp>
        <p:nvSpPr>
          <p:cNvPr id="2" name="Footer Placeholder 1">
            <a:extLst>
              <a:ext uri="{FF2B5EF4-FFF2-40B4-BE49-F238E27FC236}">
                <a16:creationId xmlns:a16="http://schemas.microsoft.com/office/drawing/2014/main" id="{BF043695-014D-439D-8B70-BDC73102FC41}"/>
              </a:ext>
            </a:extLst>
          </p:cNvPr>
          <p:cNvSpPr>
            <a:spLocks noGrp="1"/>
          </p:cNvSpPr>
          <p:nvPr>
            <p:ph type="ftr" sz="quarter" idx="11"/>
          </p:nvPr>
        </p:nvSpPr>
        <p:spPr/>
        <p:txBody>
          <a:bodyPr/>
          <a:lstStyle/>
          <a:p>
            <a:r>
              <a:rPr lang="en-CA"/>
              <a:t>@ Dr. Mahmoud S. Masadeh</a:t>
            </a:r>
          </a:p>
        </p:txBody>
      </p:sp>
      <p:cxnSp>
        <p:nvCxnSpPr>
          <p:cNvPr id="5" name="Straight Connector 4">
            <a:extLst>
              <a:ext uri="{FF2B5EF4-FFF2-40B4-BE49-F238E27FC236}">
                <a16:creationId xmlns:a16="http://schemas.microsoft.com/office/drawing/2014/main" id="{0B2139C4-40BC-400F-AE01-3397CE0CB738}"/>
              </a:ext>
            </a:extLst>
          </p:cNvPr>
          <p:cNvCxnSpPr>
            <a:cxnSpLocks/>
          </p:cNvCxnSpPr>
          <p:nvPr/>
        </p:nvCxnSpPr>
        <p:spPr>
          <a:xfrm>
            <a:off x="7282543" y="3505200"/>
            <a:ext cx="145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4A84D5-CA2A-482B-A856-86C6EC81282C}"/>
              </a:ext>
            </a:extLst>
          </p:cNvPr>
          <p:cNvCxnSpPr>
            <a:cxnSpLocks/>
          </p:cNvCxnSpPr>
          <p:nvPr/>
        </p:nvCxnSpPr>
        <p:spPr>
          <a:xfrm>
            <a:off x="4920343" y="3505200"/>
            <a:ext cx="145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6EEA60-0132-4702-B087-CD037802D148}"/>
              </a:ext>
            </a:extLst>
          </p:cNvPr>
          <p:cNvCxnSpPr>
            <a:cxnSpLocks/>
          </p:cNvCxnSpPr>
          <p:nvPr/>
        </p:nvCxnSpPr>
        <p:spPr>
          <a:xfrm>
            <a:off x="7881257" y="2808514"/>
            <a:ext cx="145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888DA3-CEE6-41A6-B685-2BE7AE2AAF91}"/>
              </a:ext>
            </a:extLst>
          </p:cNvPr>
          <p:cNvCxnSpPr>
            <a:cxnSpLocks/>
          </p:cNvCxnSpPr>
          <p:nvPr/>
        </p:nvCxnSpPr>
        <p:spPr>
          <a:xfrm>
            <a:off x="2209801" y="3505200"/>
            <a:ext cx="14586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B5BD03-61EA-433C-A027-6427D0AA49DD}"/>
              </a:ext>
            </a:extLst>
          </p:cNvPr>
          <p:cNvCxnSpPr>
            <a:cxnSpLocks/>
          </p:cNvCxnSpPr>
          <p:nvPr/>
        </p:nvCxnSpPr>
        <p:spPr>
          <a:xfrm>
            <a:off x="8567057" y="3864429"/>
            <a:ext cx="2209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A5BC-ECE5-44A5-8E4C-043329D94F93}"/>
              </a:ext>
            </a:extLst>
          </p:cNvPr>
          <p:cNvCxnSpPr>
            <a:cxnSpLocks/>
          </p:cNvCxnSpPr>
          <p:nvPr/>
        </p:nvCxnSpPr>
        <p:spPr>
          <a:xfrm>
            <a:off x="4811486" y="4201886"/>
            <a:ext cx="27976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4AF94B-D535-4B6C-8547-78C7154A3B73}"/>
              </a:ext>
            </a:extLst>
          </p:cNvPr>
          <p:cNvCxnSpPr>
            <a:cxnSpLocks/>
          </p:cNvCxnSpPr>
          <p:nvPr/>
        </p:nvCxnSpPr>
        <p:spPr>
          <a:xfrm>
            <a:off x="849086" y="4593958"/>
            <a:ext cx="29391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2F5F47-05D7-4380-86D7-24456B5F0C55}"/>
              </a:ext>
            </a:extLst>
          </p:cNvPr>
          <p:cNvCxnSpPr>
            <a:cxnSpLocks/>
          </p:cNvCxnSpPr>
          <p:nvPr/>
        </p:nvCxnSpPr>
        <p:spPr>
          <a:xfrm>
            <a:off x="5627914" y="4593958"/>
            <a:ext cx="37120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203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High-level to the Language of Hardware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fontScale="92500"/>
          </a:bodyPr>
          <a:lstStyle/>
          <a:p>
            <a:r>
              <a:rPr lang="en-US" dirty="0">
                <a:latin typeface="Book Antiqua" panose="02040602050305030304" pitchFamily="18" charset="0"/>
              </a:rPr>
              <a:t>To speak directly to </a:t>
            </a:r>
            <a:r>
              <a:rPr lang="en-US" dirty="0">
                <a:solidFill>
                  <a:srgbClr val="0070C0"/>
                </a:solidFill>
                <a:latin typeface="Book Antiqua" panose="02040602050305030304" pitchFamily="18" charset="0"/>
              </a:rPr>
              <a:t>electronic</a:t>
            </a:r>
            <a:r>
              <a:rPr lang="en-US" dirty="0">
                <a:latin typeface="Book Antiqua" panose="02040602050305030304" pitchFamily="18" charset="0"/>
              </a:rPr>
              <a:t> hardware, you need to send </a:t>
            </a:r>
            <a:r>
              <a:rPr lang="en-US" dirty="0">
                <a:solidFill>
                  <a:srgbClr val="0070C0"/>
                </a:solidFill>
                <a:latin typeface="Book Antiqua" panose="02040602050305030304" pitchFamily="18" charset="0"/>
              </a:rPr>
              <a:t>electrical</a:t>
            </a:r>
            <a:r>
              <a:rPr lang="en-US" dirty="0">
                <a:latin typeface="Book Antiqua" panose="02040602050305030304" pitchFamily="18" charset="0"/>
              </a:rPr>
              <a:t> signals.</a:t>
            </a:r>
          </a:p>
          <a:p>
            <a:r>
              <a:rPr lang="en-US" dirty="0">
                <a:solidFill>
                  <a:srgbClr val="0070C0"/>
                </a:solidFill>
                <a:latin typeface="Book Antiqua" panose="02040602050305030304" pitchFamily="18" charset="0"/>
              </a:rPr>
              <a:t>Instruction</a:t>
            </a:r>
            <a:r>
              <a:rPr lang="en-US" dirty="0">
                <a:latin typeface="Book Antiqua" panose="02040602050305030304" pitchFamily="18" charset="0"/>
              </a:rPr>
              <a:t>: A command that computer hardware understands and obeys.</a:t>
            </a:r>
          </a:p>
          <a:p>
            <a:r>
              <a:rPr lang="en-US" dirty="0">
                <a:latin typeface="Book Antiqua" panose="02040602050305030304" pitchFamily="18" charset="0"/>
              </a:rPr>
              <a:t>The first programmers communicated to computers in </a:t>
            </a:r>
            <a:r>
              <a:rPr lang="en-US" dirty="0">
                <a:solidFill>
                  <a:srgbClr val="0070C0"/>
                </a:solidFill>
                <a:latin typeface="Book Antiqua" panose="02040602050305030304" pitchFamily="18" charset="0"/>
              </a:rPr>
              <a:t>binary</a:t>
            </a:r>
            <a:r>
              <a:rPr lang="en-US" dirty="0">
                <a:latin typeface="Book Antiqua" panose="02040602050305030304" pitchFamily="18" charset="0"/>
              </a:rPr>
              <a:t> numbers, but this was so tedious.</a:t>
            </a:r>
          </a:p>
          <a:p>
            <a:r>
              <a:rPr lang="en-US" dirty="0">
                <a:solidFill>
                  <a:srgbClr val="0070C0"/>
                </a:solidFill>
                <a:latin typeface="Book Antiqua" panose="02040602050305030304" pitchFamily="18" charset="0"/>
              </a:rPr>
              <a:t>Assembler</a:t>
            </a:r>
            <a:r>
              <a:rPr lang="en-US" dirty="0">
                <a:latin typeface="Book Antiqua" panose="02040602050305030304" pitchFamily="18" charset="0"/>
              </a:rPr>
              <a:t>: A program that translates a symbolic version of instructions (</a:t>
            </a:r>
            <a:r>
              <a:rPr lang="en-CA" dirty="0">
                <a:solidFill>
                  <a:srgbClr val="0070C0"/>
                </a:solidFill>
                <a:latin typeface="Book Antiqua" panose="02040602050305030304" pitchFamily="18" charset="0"/>
              </a:rPr>
              <a:t>add A, B</a:t>
            </a:r>
            <a:r>
              <a:rPr lang="en-US" dirty="0">
                <a:latin typeface="Book Antiqua" panose="02040602050305030304" pitchFamily="18" charset="0"/>
              </a:rPr>
              <a:t>) into the binary version.</a:t>
            </a:r>
          </a:p>
          <a:p>
            <a:r>
              <a:rPr lang="en-US" dirty="0">
                <a:solidFill>
                  <a:srgbClr val="0070C0"/>
                </a:solidFill>
                <a:latin typeface="Book Antiqua" panose="02040602050305030304" pitchFamily="18" charset="0"/>
              </a:rPr>
              <a:t>Assembly language</a:t>
            </a:r>
            <a:r>
              <a:rPr lang="en-US" dirty="0">
                <a:latin typeface="Book Antiqua" panose="02040602050305030304" pitchFamily="18" charset="0"/>
              </a:rPr>
              <a:t>: A symbolic representation of machine instructions.</a:t>
            </a:r>
          </a:p>
          <a:p>
            <a:r>
              <a:rPr lang="en-US" dirty="0">
                <a:solidFill>
                  <a:srgbClr val="0070C0"/>
                </a:solidFill>
                <a:latin typeface="Book Antiqua" panose="02040602050305030304" pitchFamily="18" charset="0"/>
              </a:rPr>
              <a:t>Machine language</a:t>
            </a:r>
            <a:r>
              <a:rPr lang="en-US" dirty="0">
                <a:latin typeface="Book Antiqua" panose="02040602050305030304" pitchFamily="18" charset="0"/>
              </a:rPr>
              <a:t>: A binary representation of machine instructions.</a:t>
            </a:r>
          </a:p>
          <a:p>
            <a:r>
              <a:rPr lang="en-US" dirty="0">
                <a:solidFill>
                  <a:srgbClr val="0070C0"/>
                </a:solidFill>
                <a:latin typeface="Book Antiqua" panose="02040602050305030304" pitchFamily="18" charset="0"/>
              </a:rPr>
              <a:t>Assembly language: </a:t>
            </a:r>
            <a:r>
              <a:rPr lang="en-US" dirty="0">
                <a:latin typeface="Book Antiqua" panose="02040602050305030304" pitchFamily="18" charset="0"/>
              </a:rPr>
              <a:t>requires the programmer to write one line for every instruction that the computer will follow, forcing the programmer to think like the computer.</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3337156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DB4DC-EC9D-495B-B37D-55DBEB2A76C3}"/>
              </a:ext>
            </a:extLst>
          </p:cNvPr>
          <p:cNvPicPr>
            <a:picLocks noChangeAspect="1"/>
          </p:cNvPicPr>
          <p:nvPr/>
        </p:nvPicPr>
        <p:blipFill>
          <a:blip r:embed="rId2"/>
          <a:stretch>
            <a:fillRect/>
          </a:stretch>
        </p:blipFill>
        <p:spPr>
          <a:xfrm>
            <a:off x="7569142" y="8878"/>
            <a:ext cx="4651711" cy="685800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6" y="260350"/>
            <a:ext cx="6534150" cy="1368425"/>
          </a:xfrm>
        </p:spPr>
        <p:txBody>
          <a:bodyPr>
            <a:noAutofit/>
          </a:bodyPr>
          <a:lstStyle/>
          <a:p>
            <a:r>
              <a:rPr lang="en-US" sz="4000" dirty="0">
                <a:solidFill>
                  <a:srgbClr val="C00000"/>
                </a:solidFill>
                <a:latin typeface="Book Antiqua" panose="02040602050305030304" pitchFamily="18" charset="0"/>
              </a:rPr>
              <a:t>High-level to the Language of Hardware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7" y="2672179"/>
            <a:ext cx="7083366" cy="3738146"/>
          </a:xfrm>
        </p:spPr>
        <p:txBody>
          <a:bodyPr>
            <a:normAutofit/>
          </a:bodyPr>
          <a:lstStyle/>
          <a:p>
            <a:pPr marL="0" indent="0">
              <a:lnSpc>
                <a:spcPct val="100000"/>
              </a:lnSpc>
              <a:buNone/>
            </a:pPr>
            <a:r>
              <a:rPr lang="en-US" dirty="0">
                <a:solidFill>
                  <a:srgbClr val="0070C0"/>
                </a:solidFill>
                <a:latin typeface="Book Antiqua" panose="02040602050305030304" pitchFamily="18" charset="0"/>
              </a:rPr>
              <a:t>High-level programming language</a:t>
            </a:r>
            <a:r>
              <a:rPr lang="en-US" dirty="0">
                <a:latin typeface="Book Antiqua" panose="02040602050305030304" pitchFamily="18" charset="0"/>
              </a:rPr>
              <a:t>: A portable language such as C, C++, Java, or Visual Basic that is composed of words and algebraic notation that can be translated by a compiler into assembly language.</a:t>
            </a: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999495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High-level programming language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dirty="0">
                <a:latin typeface="Book Antiqua" panose="02040602050305030304" pitchFamily="18" charset="0"/>
              </a:rPr>
              <a:t>Allow the programmer to think in a more natural language. </a:t>
            </a:r>
            <a:r>
              <a:rPr lang="en-CA" dirty="0">
                <a:latin typeface="Book Antiqua" panose="02040602050305030304" pitchFamily="18" charset="0"/>
              </a:rPr>
              <a:t>Allow languages to be </a:t>
            </a:r>
            <a:r>
              <a:rPr lang="en-US" dirty="0">
                <a:latin typeface="Book Antiqua" panose="02040602050305030304" pitchFamily="18" charset="0"/>
              </a:rPr>
              <a:t>designed according to their intended use:</a:t>
            </a:r>
          </a:p>
          <a:p>
            <a:pPr lvl="1"/>
            <a:r>
              <a:rPr lang="en-US" dirty="0">
                <a:solidFill>
                  <a:srgbClr val="0070C0"/>
                </a:solidFill>
                <a:latin typeface="Book Antiqua" panose="02040602050305030304" pitchFamily="18" charset="0"/>
              </a:rPr>
              <a:t>Fortran</a:t>
            </a:r>
            <a:r>
              <a:rPr lang="en-US" dirty="0">
                <a:latin typeface="Book Antiqua" panose="02040602050305030304" pitchFamily="18" charset="0"/>
              </a:rPr>
              <a:t> was designed for scientific </a:t>
            </a:r>
            <a:r>
              <a:rPr lang="en-CA" dirty="0">
                <a:latin typeface="Book Antiqua" panose="02040602050305030304" pitchFamily="18" charset="0"/>
              </a:rPr>
              <a:t>computation, </a:t>
            </a:r>
          </a:p>
          <a:p>
            <a:pPr lvl="1"/>
            <a:r>
              <a:rPr lang="en-CA" dirty="0">
                <a:solidFill>
                  <a:srgbClr val="0070C0"/>
                </a:solidFill>
                <a:latin typeface="Book Antiqua" panose="02040602050305030304" pitchFamily="18" charset="0"/>
              </a:rPr>
              <a:t>Cobol</a:t>
            </a:r>
            <a:r>
              <a:rPr lang="en-CA" dirty="0">
                <a:latin typeface="Book Antiqua" panose="02040602050305030304" pitchFamily="18" charset="0"/>
              </a:rPr>
              <a:t> for business data processing, </a:t>
            </a:r>
          </a:p>
          <a:p>
            <a:pPr algn="l"/>
            <a:r>
              <a:rPr lang="en-CA" dirty="0">
                <a:latin typeface="Book Antiqua" panose="02040602050305030304" pitchFamily="18" charset="0"/>
              </a:rPr>
              <a:t>Improved programmer productivity.</a:t>
            </a:r>
          </a:p>
          <a:p>
            <a:pPr algn="l"/>
            <a:r>
              <a:rPr lang="en-US" dirty="0">
                <a:latin typeface="Book Antiqua" panose="02040602050305030304" pitchFamily="18" charset="0"/>
              </a:rPr>
              <a:t>Programming languages allow programs to be independent of the computer on which they were developed.</a:t>
            </a:r>
          </a:p>
          <a:p>
            <a:pPr algn="l"/>
            <a:r>
              <a:rPr lang="en-US" dirty="0">
                <a:latin typeface="Book Antiqua" panose="02040602050305030304" pitchFamily="18" charset="0"/>
              </a:rPr>
              <a:t> Ideally, every programmer should have knowledge of a language that’s </a:t>
            </a:r>
            <a:r>
              <a:rPr lang="en-US" dirty="0">
                <a:solidFill>
                  <a:srgbClr val="FF0000"/>
                </a:solidFill>
                <a:latin typeface="Book Antiqua" panose="02040602050305030304" pitchFamily="18" charset="0"/>
              </a:rPr>
              <a:t>close to the system </a:t>
            </a:r>
            <a:r>
              <a:rPr lang="en-US" dirty="0">
                <a:latin typeface="Book Antiqua" panose="02040602050305030304" pitchFamily="18" charset="0"/>
              </a:rPr>
              <a:t>(C, Go, or C++), a language that’s </a:t>
            </a:r>
            <a:r>
              <a:rPr lang="en-US" dirty="0">
                <a:solidFill>
                  <a:srgbClr val="FF0000"/>
                </a:solidFill>
                <a:latin typeface="Book Antiqua" panose="02040602050305030304" pitchFamily="18" charset="0"/>
              </a:rPr>
              <a:t>object-oriented</a:t>
            </a:r>
            <a:r>
              <a:rPr lang="en-US" dirty="0">
                <a:latin typeface="Book Antiqua" panose="02040602050305030304" pitchFamily="18" charset="0"/>
              </a:rPr>
              <a:t> (Java or Python), a </a:t>
            </a:r>
            <a:r>
              <a:rPr lang="en-US" dirty="0">
                <a:solidFill>
                  <a:srgbClr val="FF0000"/>
                </a:solidFill>
                <a:latin typeface="Book Antiqua" panose="02040602050305030304" pitchFamily="18" charset="0"/>
              </a:rPr>
              <a:t>functional</a:t>
            </a:r>
            <a:r>
              <a:rPr lang="en-US" dirty="0">
                <a:latin typeface="Book Antiqua" panose="02040602050305030304" pitchFamily="18" charset="0"/>
              </a:rPr>
              <a:t> programming language (Scala), and a powerful </a:t>
            </a:r>
            <a:r>
              <a:rPr lang="en-US" dirty="0">
                <a:solidFill>
                  <a:srgbClr val="FF0000"/>
                </a:solidFill>
                <a:latin typeface="Book Antiqua" panose="02040602050305030304" pitchFamily="18" charset="0"/>
              </a:rPr>
              <a:t>scripting</a:t>
            </a:r>
            <a:r>
              <a:rPr lang="en-US" dirty="0">
                <a:latin typeface="Book Antiqua" panose="02040602050305030304" pitchFamily="18" charset="0"/>
              </a:rPr>
              <a:t> language (Python and JavaScript).</a:t>
            </a: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89077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471D95-2846-4C6C-830B-971A65F645B2}"/>
              </a:ext>
            </a:extLst>
          </p:cNvPr>
          <p:cNvPicPr>
            <a:picLocks noChangeAspect="1"/>
          </p:cNvPicPr>
          <p:nvPr/>
        </p:nvPicPr>
        <p:blipFill>
          <a:blip r:embed="rId2"/>
          <a:stretch>
            <a:fillRect/>
          </a:stretch>
        </p:blipFill>
        <p:spPr>
          <a:xfrm>
            <a:off x="6934201" y="1763686"/>
            <a:ext cx="5120640" cy="4416443"/>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1.4 Under the Covers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8705849" cy="5267325"/>
          </a:xfrm>
        </p:spPr>
        <p:txBody>
          <a:bodyPr>
            <a:normAutofit/>
          </a:bodyPr>
          <a:lstStyle/>
          <a:p>
            <a:r>
              <a:rPr lang="en-US" dirty="0">
                <a:latin typeface="Book Antiqua" panose="02040602050305030304" pitchFamily="18" charset="0"/>
              </a:rPr>
              <a:t>The underlying hardware in any computer performs the same basic functions: </a:t>
            </a:r>
            <a:r>
              <a:rPr lang="en-US" dirty="0">
                <a:solidFill>
                  <a:srgbClr val="0070C0"/>
                </a:solidFill>
                <a:latin typeface="Book Antiqua" panose="02040602050305030304" pitchFamily="18" charset="0"/>
              </a:rPr>
              <a:t>inputting</a:t>
            </a:r>
            <a:r>
              <a:rPr lang="en-US" dirty="0">
                <a:latin typeface="Book Antiqua" panose="02040602050305030304" pitchFamily="18" charset="0"/>
              </a:rPr>
              <a:t> data, </a:t>
            </a:r>
            <a:r>
              <a:rPr lang="en-US" dirty="0">
                <a:solidFill>
                  <a:srgbClr val="0070C0"/>
                </a:solidFill>
                <a:latin typeface="Book Antiqua" panose="02040602050305030304" pitchFamily="18" charset="0"/>
              </a:rPr>
              <a:t>outputting</a:t>
            </a:r>
            <a:r>
              <a:rPr lang="en-US" dirty="0">
                <a:latin typeface="Book Antiqua" panose="02040602050305030304" pitchFamily="18" charset="0"/>
              </a:rPr>
              <a:t> data, </a:t>
            </a:r>
            <a:r>
              <a:rPr lang="en-US" dirty="0">
                <a:solidFill>
                  <a:srgbClr val="0070C0"/>
                </a:solidFill>
                <a:latin typeface="Book Antiqua" panose="02040602050305030304" pitchFamily="18" charset="0"/>
              </a:rPr>
              <a:t>processing</a:t>
            </a:r>
            <a:r>
              <a:rPr lang="en-US" dirty="0">
                <a:latin typeface="Book Antiqua" panose="02040602050305030304" pitchFamily="18" charset="0"/>
              </a:rPr>
              <a:t> data, and </a:t>
            </a:r>
            <a:r>
              <a:rPr lang="en-US" dirty="0">
                <a:solidFill>
                  <a:srgbClr val="0070C0"/>
                </a:solidFill>
                <a:latin typeface="Book Antiqua" panose="02040602050305030304" pitchFamily="18" charset="0"/>
              </a:rPr>
              <a:t>storing</a:t>
            </a:r>
            <a:r>
              <a:rPr lang="en-US" dirty="0">
                <a:latin typeface="Book Antiqua" panose="02040602050305030304" pitchFamily="18" charset="0"/>
              </a:rPr>
              <a:t> data.</a:t>
            </a:r>
          </a:p>
          <a:p>
            <a:r>
              <a:rPr lang="en-US" dirty="0">
                <a:latin typeface="Book Antiqua" panose="02040602050305030304" pitchFamily="18" charset="0"/>
              </a:rPr>
              <a:t>How these functions are performed is the primary topic of this book/course, and subsequent chapters deal with different parts of these four tasks.</a:t>
            </a:r>
          </a:p>
          <a:p>
            <a:r>
              <a:rPr lang="en-US" dirty="0">
                <a:latin typeface="Book Antiqua" panose="02040602050305030304" pitchFamily="18" charset="0"/>
              </a:rPr>
              <a:t>The organization of a computer is </a:t>
            </a:r>
          </a:p>
          <a:p>
            <a:pPr marL="0" indent="0">
              <a:buNone/>
            </a:pPr>
            <a:r>
              <a:rPr lang="en-US" dirty="0">
                <a:latin typeface="Book Antiqua" panose="02040602050305030304" pitchFamily="18" charset="0"/>
              </a:rPr>
              <a:t>    independent of hardware technology</a:t>
            </a:r>
          </a:p>
          <a:p>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53396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Important Terminologies </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10" name="Content Placeholder 2">
            <a:extLst>
              <a:ext uri="{FF2B5EF4-FFF2-40B4-BE49-F238E27FC236}">
                <a16:creationId xmlns:a16="http://schemas.microsoft.com/office/drawing/2014/main" id="{859AE47A-6BE9-4DF0-B662-EA31D6488728}"/>
              </a:ext>
            </a:extLst>
          </p:cNvPr>
          <p:cNvSpPr txBox="1">
            <a:spLocks/>
          </p:cNvSpPr>
          <p:nvPr/>
        </p:nvSpPr>
        <p:spPr>
          <a:xfrm>
            <a:off x="485775" y="1143000"/>
            <a:ext cx="11268075" cy="5267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rgbClr val="0070C0"/>
                </a:solidFill>
                <a:latin typeface="Book Antiqua" panose="02040602050305030304" pitchFamily="18" charset="0"/>
              </a:rPr>
              <a:t>Liquid crystal display </a:t>
            </a:r>
            <a:r>
              <a:rPr lang="en-US" dirty="0">
                <a:latin typeface="Book Antiqua" panose="02040602050305030304" pitchFamily="18" charset="0"/>
              </a:rPr>
              <a:t>(LCD): A display technology using a thin layer of liquid polymers that can be used to transmit or block light according to whether a charge is applied.</a:t>
            </a:r>
          </a:p>
          <a:p>
            <a:pPr algn="just"/>
            <a:r>
              <a:rPr lang="en-US" dirty="0">
                <a:solidFill>
                  <a:srgbClr val="0070C0"/>
                </a:solidFill>
                <a:latin typeface="Book Antiqua" panose="02040602050305030304" pitchFamily="18" charset="0"/>
              </a:rPr>
              <a:t>Active matrix display</a:t>
            </a:r>
            <a:r>
              <a:rPr lang="en-US" dirty="0">
                <a:latin typeface="Book Antiqua" panose="02040602050305030304" pitchFamily="18" charset="0"/>
              </a:rPr>
              <a:t>: A LCD using a transistor to control the transmission of light at each individual pixel.</a:t>
            </a:r>
          </a:p>
          <a:p>
            <a:pPr algn="just"/>
            <a:r>
              <a:rPr lang="en-US" dirty="0">
                <a:solidFill>
                  <a:srgbClr val="0070C0"/>
                </a:solidFill>
                <a:latin typeface="Book Antiqua" panose="02040602050305030304" pitchFamily="18" charset="0"/>
              </a:rPr>
              <a:t>Pixel</a:t>
            </a:r>
            <a:r>
              <a:rPr lang="en-US" dirty="0">
                <a:latin typeface="Book Antiqua" panose="02040602050305030304" pitchFamily="18" charset="0"/>
              </a:rPr>
              <a:t>: The smallest individual picture element. Screens are composed of hundreds of thousands to millions of pixels, organized in a matrix.</a:t>
            </a:r>
          </a:p>
          <a:p>
            <a:pPr algn="just"/>
            <a:r>
              <a:rPr lang="en-CA" dirty="0">
                <a:solidFill>
                  <a:srgbClr val="0070C0"/>
                </a:solidFill>
                <a:latin typeface="Book Antiqua" panose="02040602050305030304" pitchFamily="18" charset="0"/>
              </a:rPr>
              <a:t>Integrated Circuit (IC)</a:t>
            </a:r>
            <a:r>
              <a:rPr lang="en-CA" dirty="0">
                <a:latin typeface="Book Antiqua" panose="02040602050305030304" pitchFamily="18" charset="0"/>
              </a:rPr>
              <a:t>: Also </a:t>
            </a:r>
            <a:r>
              <a:rPr lang="en-US" dirty="0">
                <a:latin typeface="Book Antiqua" panose="02040602050305030304" pitchFamily="18" charset="0"/>
              </a:rPr>
              <a:t>called a chip. A device </a:t>
            </a:r>
            <a:r>
              <a:rPr lang="en-CA" dirty="0">
                <a:latin typeface="Book Antiqua" panose="02040602050305030304" pitchFamily="18" charset="0"/>
              </a:rPr>
              <a:t>combining dozens to millions of transistors.</a:t>
            </a:r>
          </a:p>
          <a:p>
            <a:pPr algn="just"/>
            <a:r>
              <a:rPr lang="en-US" dirty="0">
                <a:latin typeface="Book Antiqua" panose="02040602050305030304" pitchFamily="18" charset="0"/>
              </a:rPr>
              <a:t>Many tablets </a:t>
            </a:r>
            <a:r>
              <a:rPr lang="en-CA" dirty="0">
                <a:latin typeface="Book Antiqua" panose="02040602050305030304" pitchFamily="18" charset="0"/>
              </a:rPr>
              <a:t>today use capacitive sensing to </a:t>
            </a:r>
            <a:r>
              <a:rPr lang="en-US" dirty="0">
                <a:latin typeface="Book Antiqua" panose="02040602050305030304" pitchFamily="18" charset="0"/>
              </a:rPr>
              <a:t>implement a touch screen.</a:t>
            </a:r>
          </a:p>
        </p:txBody>
      </p:sp>
    </p:spTree>
    <p:extLst>
      <p:ext uri="{BB962C8B-B14F-4D97-AF65-F5344CB8AC3E}">
        <p14:creationId xmlns:p14="http://schemas.microsoft.com/office/powerpoint/2010/main" val="414710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Important Terminologies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4792" cy="5267325"/>
          </a:xfrm>
        </p:spPr>
        <p:txBody>
          <a:bodyPr>
            <a:normAutofit/>
          </a:bodyPr>
          <a:lstStyle/>
          <a:p>
            <a:r>
              <a:rPr lang="en-US" dirty="0">
                <a:latin typeface="Book Antiqua" panose="02040602050305030304" pitchFamily="18" charset="0"/>
              </a:rPr>
              <a:t>Processor = Central Processor Unit (CPU)</a:t>
            </a:r>
          </a:p>
          <a:p>
            <a:pPr lvl="1"/>
            <a:r>
              <a:rPr lang="en-US" dirty="0">
                <a:latin typeface="Book Antiqua" panose="02040602050305030304" pitchFamily="18" charset="0"/>
              </a:rPr>
              <a:t>The </a:t>
            </a:r>
            <a:r>
              <a:rPr lang="en-US" dirty="0" err="1">
                <a:solidFill>
                  <a:srgbClr val="0070C0"/>
                </a:solidFill>
                <a:latin typeface="Book Antiqua" panose="02040602050305030304" pitchFamily="18" charset="0"/>
              </a:rPr>
              <a:t>datapath</a:t>
            </a:r>
            <a:r>
              <a:rPr lang="en-US" dirty="0">
                <a:latin typeface="Book Antiqua" panose="02040602050305030304" pitchFamily="18" charset="0"/>
              </a:rPr>
              <a:t> performs the arithmetic operations.</a:t>
            </a:r>
          </a:p>
          <a:p>
            <a:pPr lvl="1"/>
            <a:r>
              <a:rPr lang="en-US" dirty="0">
                <a:solidFill>
                  <a:srgbClr val="0070C0"/>
                </a:solidFill>
                <a:latin typeface="Book Antiqua" panose="02040602050305030304" pitchFamily="18" charset="0"/>
              </a:rPr>
              <a:t>Control</a:t>
            </a:r>
            <a:r>
              <a:rPr lang="en-US" dirty="0">
                <a:latin typeface="Book Antiqua" panose="02040602050305030304" pitchFamily="18" charset="0"/>
              </a:rPr>
              <a:t> tells the </a:t>
            </a:r>
            <a:r>
              <a:rPr lang="en-US" dirty="0" err="1">
                <a:latin typeface="Book Antiqua" panose="02040602050305030304" pitchFamily="18" charset="0"/>
              </a:rPr>
              <a:t>datapath</a:t>
            </a:r>
            <a:r>
              <a:rPr lang="en-US" dirty="0">
                <a:latin typeface="Book Antiqua" panose="02040602050305030304" pitchFamily="18" charset="0"/>
              </a:rPr>
              <a:t>, memory, and I/O devices what to do according to the wishes of the instructions of the program.</a:t>
            </a:r>
          </a:p>
          <a:p>
            <a:pPr algn="just"/>
            <a:r>
              <a:rPr lang="en-US" dirty="0">
                <a:latin typeface="Book Antiqua" panose="02040602050305030304" pitchFamily="18" charset="0"/>
              </a:rPr>
              <a:t>Chapter 4 explains the </a:t>
            </a:r>
            <a:r>
              <a:rPr lang="en-US" dirty="0" err="1">
                <a:latin typeface="Book Antiqua" panose="02040602050305030304" pitchFamily="18" charset="0"/>
              </a:rPr>
              <a:t>datapath</a:t>
            </a:r>
            <a:r>
              <a:rPr lang="en-US" dirty="0">
                <a:latin typeface="Book Antiqua" panose="02040602050305030304" pitchFamily="18" charset="0"/>
              </a:rPr>
              <a:t> and control for a higher-performance design.</a:t>
            </a:r>
          </a:p>
          <a:p>
            <a:pPr algn="l"/>
            <a:r>
              <a:rPr lang="en-CA" dirty="0">
                <a:solidFill>
                  <a:srgbClr val="0070C0"/>
                </a:solidFill>
                <a:latin typeface="Book Antiqua" panose="02040602050305030304" pitchFamily="18" charset="0"/>
              </a:rPr>
              <a:t>Memory</a:t>
            </a:r>
            <a:r>
              <a:rPr lang="en-CA" dirty="0">
                <a:latin typeface="Book Antiqua" panose="02040602050305030304" pitchFamily="18" charset="0"/>
              </a:rPr>
              <a:t>: The storage area in which programs </a:t>
            </a:r>
            <a:r>
              <a:rPr lang="en-US" dirty="0">
                <a:latin typeface="Book Antiqua" panose="02040602050305030304" pitchFamily="18" charset="0"/>
              </a:rPr>
              <a:t>are kept when they are </a:t>
            </a:r>
            <a:r>
              <a:rPr lang="en-CA" dirty="0">
                <a:latin typeface="Book Antiqua" panose="02040602050305030304" pitchFamily="18" charset="0"/>
              </a:rPr>
              <a:t>running and that contains </a:t>
            </a:r>
            <a:r>
              <a:rPr lang="en-US" dirty="0">
                <a:latin typeface="Book Antiqua" panose="02040602050305030304" pitchFamily="18" charset="0"/>
              </a:rPr>
              <a:t>the data needed by the </a:t>
            </a:r>
            <a:r>
              <a:rPr lang="en-CA" dirty="0">
                <a:latin typeface="Book Antiqua" panose="02040602050305030304" pitchFamily="18" charset="0"/>
              </a:rPr>
              <a:t>running programs.</a:t>
            </a:r>
          </a:p>
          <a:p>
            <a:pPr algn="l"/>
            <a:r>
              <a:rPr lang="en-US" dirty="0">
                <a:latin typeface="Book Antiqua" panose="02040602050305030304" pitchFamily="18" charset="0"/>
              </a:rPr>
              <a:t>Dynamic Random Access Memory </a:t>
            </a:r>
            <a:r>
              <a:rPr lang="en-US" dirty="0">
                <a:solidFill>
                  <a:srgbClr val="0070C0"/>
                </a:solidFill>
                <a:latin typeface="Book Antiqua" panose="02040602050305030304" pitchFamily="18" charset="0"/>
              </a:rPr>
              <a:t>(DRAM):</a:t>
            </a:r>
            <a:r>
              <a:rPr lang="en-US" dirty="0">
                <a:latin typeface="Book Antiqua" panose="02040602050305030304" pitchFamily="18" charset="0"/>
              </a:rPr>
              <a:t> Memory built as an integrated circuit; it provides random access to  any location. Access times are 50 </a:t>
            </a:r>
            <a:r>
              <a:rPr lang="en-US" i="1" dirty="0">
                <a:latin typeface="Book Antiqua" panose="02040602050305030304" pitchFamily="18" charset="0"/>
              </a:rPr>
              <a:t>ns</a:t>
            </a:r>
            <a:r>
              <a:rPr lang="en-US" dirty="0">
                <a:latin typeface="Book Antiqua" panose="02040602050305030304" pitchFamily="18" charset="0"/>
              </a:rPr>
              <a:t> and cost per </a:t>
            </a:r>
            <a:r>
              <a:rPr lang="en-US" dirty="0" err="1">
                <a:latin typeface="Book Antiqua" panose="02040602050305030304" pitchFamily="18" charset="0"/>
              </a:rPr>
              <a:t>Gbyte</a:t>
            </a:r>
            <a:r>
              <a:rPr lang="en-US" dirty="0">
                <a:latin typeface="Book Antiqua" panose="02040602050305030304" pitchFamily="18" charset="0"/>
              </a:rPr>
              <a:t> in 2012 was $5 to $10.</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734986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Important Terminologies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r>
              <a:rPr lang="en-US" dirty="0">
                <a:latin typeface="Book Antiqua" panose="02040602050305030304" pitchFamily="18" charset="0"/>
              </a:rPr>
              <a:t>In contrast to </a:t>
            </a:r>
            <a:r>
              <a:rPr lang="en-US" dirty="0">
                <a:solidFill>
                  <a:srgbClr val="FF0000"/>
                </a:solidFill>
                <a:latin typeface="Book Antiqua" panose="02040602050305030304" pitchFamily="18" charset="0"/>
              </a:rPr>
              <a:t>sequential</a:t>
            </a:r>
            <a:r>
              <a:rPr lang="en-US" dirty="0">
                <a:latin typeface="Book Antiqua" panose="02040602050305030304" pitchFamily="18" charset="0"/>
              </a:rPr>
              <a:t> access memories, such as magnetic tapes, the RAM portion of the term DRAM means that memory accesses take basically the same amount of time no matter what portion of the memory is read.</a:t>
            </a:r>
          </a:p>
          <a:p>
            <a:r>
              <a:rPr lang="en-CA" dirty="0">
                <a:solidFill>
                  <a:srgbClr val="0070C0"/>
                </a:solidFill>
                <a:latin typeface="Book Antiqua" panose="02040602050305030304" pitchFamily="18" charset="0"/>
              </a:rPr>
              <a:t>Cache memory</a:t>
            </a:r>
            <a:r>
              <a:rPr lang="en-CA" dirty="0">
                <a:latin typeface="Book Antiqua" panose="02040602050305030304" pitchFamily="18" charset="0"/>
              </a:rPr>
              <a:t>: A small, </a:t>
            </a:r>
            <a:r>
              <a:rPr lang="en-US" dirty="0">
                <a:latin typeface="Book Antiqua" panose="02040602050305030304" pitchFamily="18" charset="0"/>
              </a:rPr>
              <a:t>fast memory that acts as a buffer for a slower, larger </a:t>
            </a:r>
            <a:r>
              <a:rPr lang="en-CA" dirty="0">
                <a:latin typeface="Book Antiqua" panose="02040602050305030304" pitchFamily="18" charset="0"/>
              </a:rPr>
              <a:t>memory.</a:t>
            </a:r>
          </a:p>
          <a:p>
            <a:pPr algn="l"/>
            <a:r>
              <a:rPr lang="en-CA" dirty="0">
                <a:latin typeface="Book Antiqua" panose="02040602050305030304" pitchFamily="18" charset="0"/>
              </a:rPr>
              <a:t>Static Random Access Memory (</a:t>
            </a:r>
            <a:r>
              <a:rPr lang="en-CA" dirty="0">
                <a:solidFill>
                  <a:srgbClr val="0070C0"/>
                </a:solidFill>
                <a:latin typeface="Book Antiqua" panose="02040602050305030304" pitchFamily="18" charset="0"/>
              </a:rPr>
              <a:t>SRAM</a:t>
            </a:r>
            <a:r>
              <a:rPr lang="en-CA" dirty="0">
                <a:latin typeface="Book Antiqua" panose="02040602050305030304" pitchFamily="18" charset="0"/>
              </a:rPr>
              <a:t>): Also memory built as an integrated circuit, but </a:t>
            </a:r>
            <a:r>
              <a:rPr lang="en-US" dirty="0">
                <a:latin typeface="Book Antiqua" panose="02040602050305030304" pitchFamily="18" charset="0"/>
              </a:rPr>
              <a:t>faster and less dense than </a:t>
            </a:r>
            <a:r>
              <a:rPr lang="en-CA" dirty="0">
                <a:latin typeface="Book Antiqua" panose="02040602050305030304" pitchFamily="18" charset="0"/>
              </a:rPr>
              <a:t>DRAM.</a:t>
            </a: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descr="A picture containing text, electronics, camera&#10;&#10;Description automatically generated">
            <a:extLst>
              <a:ext uri="{FF2B5EF4-FFF2-40B4-BE49-F238E27FC236}">
                <a16:creationId xmlns:a16="http://schemas.microsoft.com/office/drawing/2014/main" id="{BA314151-DFE3-424D-8C0F-99EF759C3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760" y="0"/>
            <a:ext cx="1920240" cy="1196036"/>
          </a:xfrm>
          <a:prstGeom prst="rect">
            <a:avLst/>
          </a:prstGeom>
        </p:spPr>
      </p:pic>
    </p:spTree>
    <p:extLst>
      <p:ext uri="{BB962C8B-B14F-4D97-AF65-F5344CB8AC3E}">
        <p14:creationId xmlns:p14="http://schemas.microsoft.com/office/powerpoint/2010/main" val="2588665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Abstraction</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fontScale="92500"/>
          </a:bodyPr>
          <a:lstStyle/>
          <a:p>
            <a:r>
              <a:rPr lang="en-CA" dirty="0">
                <a:latin typeface="Book Antiqua" panose="02040602050305030304" pitchFamily="18" charset="0"/>
              </a:rPr>
              <a:t>Instruction Set Architecture (</a:t>
            </a:r>
            <a:r>
              <a:rPr lang="en-CA" dirty="0">
                <a:solidFill>
                  <a:srgbClr val="0070C0"/>
                </a:solidFill>
                <a:latin typeface="Book Antiqua" panose="02040602050305030304" pitchFamily="18" charset="0"/>
              </a:rPr>
              <a:t>ISA</a:t>
            </a:r>
            <a:r>
              <a:rPr lang="en-CA" dirty="0">
                <a:latin typeface="Book Antiqua" panose="02040602050305030304" pitchFamily="18" charset="0"/>
              </a:rPr>
              <a:t>) = </a:t>
            </a:r>
            <a:r>
              <a:rPr lang="en-CA" dirty="0">
                <a:solidFill>
                  <a:srgbClr val="0070C0"/>
                </a:solidFill>
                <a:latin typeface="Book Antiqua" panose="02040602050305030304" pitchFamily="18" charset="0"/>
              </a:rPr>
              <a:t>Architecture</a:t>
            </a:r>
            <a:r>
              <a:rPr lang="en-CA" dirty="0">
                <a:latin typeface="Book Antiqua" panose="02040602050305030304" pitchFamily="18" charset="0"/>
              </a:rPr>
              <a:t>: An abstract interface between the hardware and the lowest-level software that encompasses all the information necessary to write a machine language program that will run correctly, including instructions, registers, </a:t>
            </a:r>
            <a:r>
              <a:rPr lang="en-US" dirty="0">
                <a:latin typeface="Book Antiqua" panose="02040602050305030304" pitchFamily="18" charset="0"/>
              </a:rPr>
              <a:t>memory access, I/O, and </a:t>
            </a:r>
            <a:r>
              <a:rPr lang="en-CA" dirty="0">
                <a:latin typeface="Book Antiqua" panose="02040602050305030304" pitchFamily="18" charset="0"/>
              </a:rPr>
              <a:t>so on.</a:t>
            </a:r>
          </a:p>
          <a:p>
            <a:r>
              <a:rPr lang="en-US" dirty="0">
                <a:latin typeface="Book Antiqua" panose="02040602050305030304" pitchFamily="18" charset="0"/>
              </a:rPr>
              <a:t>Application Binary Interface (</a:t>
            </a:r>
            <a:r>
              <a:rPr lang="en-US" dirty="0">
                <a:solidFill>
                  <a:srgbClr val="0070C0"/>
                </a:solidFill>
                <a:latin typeface="Book Antiqua" panose="02040602050305030304" pitchFamily="18" charset="0"/>
              </a:rPr>
              <a:t>ABI</a:t>
            </a:r>
            <a:r>
              <a:rPr lang="en-US" dirty="0">
                <a:latin typeface="Book Antiqua" panose="02040602050305030304" pitchFamily="18" charset="0"/>
              </a:rPr>
              <a:t>): The user portion of the instruction set plus the operating system interfaces used by application programmers. It defines a standard for binary portability across computers.</a:t>
            </a:r>
          </a:p>
          <a:p>
            <a:r>
              <a:rPr lang="en-US" dirty="0">
                <a:latin typeface="Book Antiqua" panose="02040602050305030304" pitchFamily="18" charset="0"/>
              </a:rPr>
              <a:t>An </a:t>
            </a:r>
            <a:r>
              <a:rPr lang="en-US" dirty="0">
                <a:solidFill>
                  <a:srgbClr val="0070C0"/>
                </a:solidFill>
                <a:latin typeface="Book Antiqua" panose="02040602050305030304" pitchFamily="18" charset="0"/>
              </a:rPr>
              <a:t>ISA</a:t>
            </a:r>
            <a:r>
              <a:rPr lang="en-US" dirty="0">
                <a:latin typeface="Book Antiqua" panose="02040602050305030304" pitchFamily="18" charset="0"/>
              </a:rPr>
              <a:t> allows computer designers to talk about functions independently from the hardware that performs them.</a:t>
            </a:r>
          </a:p>
          <a:p>
            <a:pPr algn="l"/>
            <a:r>
              <a:rPr lang="en-US" dirty="0">
                <a:latin typeface="Book Antiqua" panose="02040602050305030304" pitchFamily="18" charset="0"/>
              </a:rPr>
              <a:t>Computer designers distinguish </a:t>
            </a:r>
            <a:r>
              <a:rPr lang="en-US" dirty="0">
                <a:solidFill>
                  <a:srgbClr val="0070C0"/>
                </a:solidFill>
                <a:latin typeface="Book Antiqua" panose="02040602050305030304" pitchFamily="18" charset="0"/>
              </a:rPr>
              <a:t>architecture</a:t>
            </a:r>
            <a:r>
              <a:rPr lang="en-US" dirty="0">
                <a:latin typeface="Book Antiqua" panose="02040602050305030304" pitchFamily="18" charset="0"/>
              </a:rPr>
              <a:t> from an </a:t>
            </a:r>
            <a:r>
              <a:rPr lang="en-US" dirty="0">
                <a:solidFill>
                  <a:srgbClr val="0070C0"/>
                </a:solidFill>
                <a:latin typeface="Book Antiqua" panose="02040602050305030304" pitchFamily="18" charset="0"/>
              </a:rPr>
              <a:t>implementation</a:t>
            </a:r>
            <a:r>
              <a:rPr lang="en-US" dirty="0">
                <a:latin typeface="Book Antiqua" panose="02040602050305030304" pitchFamily="18" charset="0"/>
              </a:rPr>
              <a:t> of an architecture along the same lines.</a:t>
            </a:r>
            <a:endParaRPr lang="en-CA" dirty="0">
              <a:latin typeface="Book Antiqua" panose="02040602050305030304" pitchFamily="18" charset="0"/>
            </a:endParaRPr>
          </a:p>
          <a:p>
            <a:r>
              <a:rPr lang="en-CA" dirty="0">
                <a:solidFill>
                  <a:srgbClr val="0070C0"/>
                </a:solidFill>
                <a:latin typeface="Book Antiqua" panose="02040602050305030304" pitchFamily="18" charset="0"/>
              </a:rPr>
              <a:t>Implementation</a:t>
            </a:r>
            <a:r>
              <a:rPr lang="en-CA" dirty="0">
                <a:latin typeface="Book Antiqua" panose="02040602050305030304" pitchFamily="18" charset="0"/>
              </a:rPr>
              <a:t>: Hardware that obeys the architecture abstraction.</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93039EDB-30C6-49FD-AA1E-55EFAF640A98}"/>
              </a:ext>
            </a:extLst>
          </p:cNvPr>
          <p:cNvPicPr>
            <a:picLocks noChangeAspect="1"/>
          </p:cNvPicPr>
          <p:nvPr/>
        </p:nvPicPr>
        <p:blipFill>
          <a:blip r:embed="rId2"/>
          <a:stretch>
            <a:fillRect/>
          </a:stretch>
        </p:blipFill>
        <p:spPr>
          <a:xfrm>
            <a:off x="11092542" y="0"/>
            <a:ext cx="1099457" cy="1414157"/>
          </a:xfrm>
          <a:prstGeom prst="rect">
            <a:avLst/>
          </a:prstGeom>
        </p:spPr>
      </p:pic>
    </p:spTree>
    <p:extLst>
      <p:ext uri="{BB962C8B-B14F-4D97-AF65-F5344CB8AC3E}">
        <p14:creationId xmlns:p14="http://schemas.microsoft.com/office/powerpoint/2010/main" val="1554369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 Safe Place for Data</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algn="just"/>
            <a:r>
              <a:rPr lang="en-CA" dirty="0">
                <a:solidFill>
                  <a:srgbClr val="0070C0"/>
                </a:solidFill>
                <a:latin typeface="Book Antiqua" panose="02040602050305030304" pitchFamily="18" charset="0"/>
              </a:rPr>
              <a:t>Non-volatile Memory: </a:t>
            </a:r>
            <a:r>
              <a:rPr lang="en-US" dirty="0">
                <a:latin typeface="Book Antiqua" panose="02040602050305030304" pitchFamily="18" charset="0"/>
              </a:rPr>
              <a:t>A form of memory that retains data even in the absence of a power source and that is used to store </a:t>
            </a:r>
            <a:r>
              <a:rPr lang="en-CA" dirty="0">
                <a:latin typeface="Book Antiqua" panose="02040602050305030304" pitchFamily="18" charset="0"/>
              </a:rPr>
              <a:t>programs between runs. A DVD disk is non-volatile.</a:t>
            </a:r>
          </a:p>
          <a:p>
            <a:pPr algn="just"/>
            <a:r>
              <a:rPr lang="en-CA" dirty="0">
                <a:solidFill>
                  <a:srgbClr val="0070C0"/>
                </a:solidFill>
                <a:latin typeface="Book Antiqua" panose="02040602050305030304" pitchFamily="18" charset="0"/>
              </a:rPr>
              <a:t>Volatile Memory</a:t>
            </a:r>
            <a:r>
              <a:rPr lang="en-CA" dirty="0">
                <a:latin typeface="Book Antiqua" panose="02040602050305030304" pitchFamily="18" charset="0"/>
              </a:rPr>
              <a:t>: Storage, such as DRAM, </a:t>
            </a:r>
            <a:r>
              <a:rPr lang="en-US" dirty="0">
                <a:latin typeface="Book Antiqua" panose="02040602050305030304" pitchFamily="18" charset="0"/>
              </a:rPr>
              <a:t>that retains data only if it </a:t>
            </a:r>
            <a:r>
              <a:rPr lang="en-CA" dirty="0">
                <a:latin typeface="Book Antiqua" panose="02040602050305030304" pitchFamily="18" charset="0"/>
              </a:rPr>
              <a:t>is receiving power.</a:t>
            </a:r>
          </a:p>
          <a:p>
            <a:pPr algn="just"/>
            <a:r>
              <a:rPr lang="en-CA" dirty="0">
                <a:solidFill>
                  <a:srgbClr val="0070C0"/>
                </a:solidFill>
                <a:latin typeface="Book Antiqua" panose="02040602050305030304" pitchFamily="18" charset="0"/>
              </a:rPr>
              <a:t>Main/Primary Memory</a:t>
            </a:r>
            <a:r>
              <a:rPr lang="en-CA" dirty="0">
                <a:latin typeface="Book Antiqua" panose="02040602050305030304" pitchFamily="18" charset="0"/>
              </a:rPr>
              <a:t>: Memory used to hold programs while they are running; typically consists of DRAM in today’s computers.</a:t>
            </a:r>
          </a:p>
          <a:p>
            <a:pPr algn="just"/>
            <a:r>
              <a:rPr lang="en-CA" dirty="0">
                <a:solidFill>
                  <a:srgbClr val="0070C0"/>
                </a:solidFill>
                <a:latin typeface="Book Antiqua" panose="02040602050305030304" pitchFamily="18" charset="0"/>
              </a:rPr>
              <a:t>Secondary Memory</a:t>
            </a:r>
            <a:r>
              <a:rPr lang="en-CA" dirty="0">
                <a:latin typeface="Book Antiqua" panose="02040602050305030304" pitchFamily="18" charset="0"/>
              </a:rPr>
              <a:t>: Non-volatile memory used to store programs and data between runs; typically consists of flash memory in PMDs and magnetic disks in servers.</a:t>
            </a: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3283614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54EC98A-146D-42D3-A8AC-26B7D4187C29}"/>
              </a:ext>
            </a:extLst>
          </p:cNvPr>
          <p:cNvPicPr>
            <a:picLocks noChangeAspect="1"/>
          </p:cNvPicPr>
          <p:nvPr/>
        </p:nvPicPr>
        <p:blipFill rotWithShape="1">
          <a:blip r:embed="rId2">
            <a:extLst>
              <a:ext uri="{28A0092B-C50C-407E-A947-70E740481C1C}">
                <a14:useLocalDpi xmlns:a14="http://schemas.microsoft.com/office/drawing/2010/main" val="0"/>
              </a:ext>
            </a:extLst>
          </a:blip>
          <a:srcRect l="12624" r="12791"/>
          <a:stretch/>
        </p:blipFill>
        <p:spPr>
          <a:xfrm>
            <a:off x="9363074" y="1143000"/>
            <a:ext cx="2343150" cy="2050909"/>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 Safe Place for Data</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0"/>
            <a:ext cx="8679995" cy="5267325"/>
          </a:xfrm>
        </p:spPr>
        <p:txBody>
          <a:bodyPr>
            <a:normAutofit/>
          </a:bodyPr>
          <a:lstStyle/>
          <a:p>
            <a:pPr algn="just"/>
            <a:r>
              <a:rPr lang="en-CA" dirty="0">
                <a:solidFill>
                  <a:srgbClr val="0070C0"/>
                </a:solidFill>
                <a:latin typeface="Book Antiqua" panose="02040602050305030304" pitchFamily="18" charset="0"/>
              </a:rPr>
              <a:t>Magnetic disk </a:t>
            </a:r>
            <a:r>
              <a:rPr lang="en-CA" dirty="0">
                <a:latin typeface="Book Antiqua" panose="02040602050305030304" pitchFamily="18" charset="0"/>
              </a:rPr>
              <a:t>Also </a:t>
            </a:r>
            <a:r>
              <a:rPr lang="en-US" dirty="0">
                <a:latin typeface="Book Antiqua" panose="02040602050305030304" pitchFamily="18" charset="0"/>
              </a:rPr>
              <a:t>called </a:t>
            </a:r>
            <a:r>
              <a:rPr lang="en-US" dirty="0">
                <a:solidFill>
                  <a:srgbClr val="0070C0"/>
                </a:solidFill>
                <a:latin typeface="Book Antiqua" panose="02040602050305030304" pitchFamily="18" charset="0"/>
              </a:rPr>
              <a:t>hard disk</a:t>
            </a:r>
            <a:r>
              <a:rPr lang="en-US" dirty="0">
                <a:latin typeface="Book Antiqua" panose="02040602050305030304" pitchFamily="18" charset="0"/>
              </a:rPr>
              <a:t>. A form </a:t>
            </a:r>
            <a:r>
              <a:rPr lang="en-CA" dirty="0">
                <a:latin typeface="Book Antiqua" panose="02040602050305030304" pitchFamily="18" charset="0"/>
              </a:rPr>
              <a:t>of non-volatile secondary memory composed of rotating platters coated with a magnetic recording material. Because they are rotating mechanical devices, access times are </a:t>
            </a:r>
            <a:r>
              <a:rPr lang="en-US" dirty="0">
                <a:latin typeface="Book Antiqua" panose="02040602050305030304" pitchFamily="18" charset="0"/>
              </a:rPr>
              <a:t>about 5 to 20 </a:t>
            </a:r>
            <a:r>
              <a:rPr lang="en-US" i="1" dirty="0" err="1">
                <a:latin typeface="Book Antiqua" panose="02040602050305030304" pitchFamily="18" charset="0"/>
              </a:rPr>
              <a:t>ms</a:t>
            </a:r>
            <a:r>
              <a:rPr lang="en-US" dirty="0">
                <a:latin typeface="Book Antiqua" panose="02040602050305030304" pitchFamily="18" charset="0"/>
              </a:rPr>
              <a:t> and cost per </a:t>
            </a:r>
            <a:r>
              <a:rPr lang="en-US" dirty="0" err="1">
                <a:latin typeface="Book Antiqua" panose="02040602050305030304" pitchFamily="18" charset="0"/>
              </a:rPr>
              <a:t>Gbyte</a:t>
            </a:r>
            <a:r>
              <a:rPr lang="en-US" dirty="0">
                <a:latin typeface="Book Antiqua" panose="02040602050305030304" pitchFamily="18" charset="0"/>
              </a:rPr>
              <a:t> in 2012 was $0.05 to $0.10.</a:t>
            </a:r>
          </a:p>
          <a:p>
            <a:pPr algn="just"/>
            <a:r>
              <a:rPr lang="en-CA" dirty="0">
                <a:solidFill>
                  <a:srgbClr val="0070C0"/>
                </a:solidFill>
                <a:latin typeface="Book Antiqua" panose="02040602050305030304" pitchFamily="18" charset="0"/>
              </a:rPr>
              <a:t>Flash memory: </a:t>
            </a:r>
            <a:r>
              <a:rPr lang="en-CA" dirty="0">
                <a:latin typeface="Book Antiqua" panose="02040602050305030304" pitchFamily="18" charset="0"/>
              </a:rPr>
              <a:t>A non-volatile semiconductor memory. It is cheaper and slower than DRAM but more expensive per bit and faster than magnetic disks. </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39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8" name="Picture 7">
            <a:extLst>
              <a:ext uri="{FF2B5EF4-FFF2-40B4-BE49-F238E27FC236}">
                <a16:creationId xmlns:a16="http://schemas.microsoft.com/office/drawing/2014/main" id="{FC83D110-D0A7-4DE7-8598-2306BFEF7E4A}"/>
              </a:ext>
            </a:extLst>
          </p:cNvPr>
          <p:cNvPicPr>
            <a:picLocks noChangeAspect="1"/>
          </p:cNvPicPr>
          <p:nvPr/>
        </p:nvPicPr>
        <p:blipFill rotWithShape="1">
          <a:blip r:embed="rId3">
            <a:extLst>
              <a:ext uri="{28A0092B-C50C-407E-A947-70E740481C1C}">
                <a14:useLocalDpi xmlns:a14="http://schemas.microsoft.com/office/drawing/2010/main" val="0"/>
              </a:ext>
            </a:extLst>
          </a:blip>
          <a:srcRect l="11354" t="13611" r="7604" b="11852"/>
          <a:stretch/>
        </p:blipFill>
        <p:spPr>
          <a:xfrm>
            <a:off x="9284419" y="3664092"/>
            <a:ext cx="2783756" cy="1920240"/>
          </a:xfrm>
          <a:prstGeom prst="rect">
            <a:avLst/>
          </a:prstGeom>
        </p:spPr>
      </p:pic>
    </p:spTree>
    <p:extLst>
      <p:ext uri="{BB962C8B-B14F-4D97-AF65-F5344CB8AC3E}">
        <p14:creationId xmlns:p14="http://schemas.microsoft.com/office/powerpoint/2010/main" val="358787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410949" cy="4210050"/>
          </a:xfrm>
        </p:spPr>
        <p:txBody>
          <a:bodyPr>
            <a:normAutofit/>
          </a:bodyPr>
          <a:lstStyle/>
          <a:p>
            <a:pPr fontAlgn="base"/>
            <a:r>
              <a:rPr lang="en-US" i="1" dirty="0">
                <a:latin typeface="Book Antiqua" panose="02040602050305030304" pitchFamily="18" charset="0"/>
              </a:rPr>
              <a:t>Computer Performance:</a:t>
            </a:r>
          </a:p>
          <a:p>
            <a:pPr fontAlgn="base"/>
            <a:r>
              <a:rPr lang="en-US" i="1" dirty="0">
                <a:latin typeface="Book Antiqua" panose="02040602050305030304" pitchFamily="18" charset="0"/>
              </a:rPr>
              <a:t>Mobile devices/ PC/ Embedded system (ES)/ Server:</a:t>
            </a:r>
          </a:p>
          <a:p>
            <a:pPr fontAlgn="base"/>
            <a:r>
              <a:rPr lang="en-US" i="1" dirty="0">
                <a:solidFill>
                  <a:srgbClr val="222222"/>
                </a:solidFill>
                <a:latin typeface="Book Antiqua" panose="02040602050305030304" pitchFamily="18" charset="0"/>
              </a:rPr>
              <a:t>Big-data:</a:t>
            </a:r>
          </a:p>
          <a:p>
            <a:pPr fontAlgn="base"/>
            <a:r>
              <a:rPr lang="en-US" i="1" dirty="0">
                <a:solidFill>
                  <a:srgbClr val="222222"/>
                </a:solidFill>
                <a:latin typeface="Book Antiqua" panose="02040602050305030304" pitchFamily="18" charset="0"/>
              </a:rPr>
              <a:t>Power-wall</a:t>
            </a:r>
          </a:p>
          <a:p>
            <a:pPr fontAlgn="base"/>
            <a:r>
              <a:rPr lang="en-US" i="1" dirty="0">
                <a:solidFill>
                  <a:srgbClr val="222222"/>
                </a:solidFill>
                <a:latin typeface="Book Antiqua" panose="02040602050305030304" pitchFamily="18" charset="0"/>
              </a:rPr>
              <a:t>Memory-wall:</a:t>
            </a:r>
          </a:p>
          <a:p>
            <a:pPr fontAlgn="base"/>
            <a:r>
              <a:rPr lang="en-US" i="1" dirty="0">
                <a:solidFill>
                  <a:srgbClr val="222222"/>
                </a:solidFill>
                <a:latin typeface="Book Antiqua" panose="02040602050305030304" pitchFamily="18" charset="0"/>
              </a:rPr>
              <a:t>System-level design</a:t>
            </a:r>
          </a:p>
          <a:p>
            <a:pPr fontAlgn="base"/>
            <a:r>
              <a:rPr lang="en-US" i="1" dirty="0">
                <a:solidFill>
                  <a:srgbClr val="222222"/>
                </a:solidFill>
                <a:latin typeface="Book Antiqua" panose="02040602050305030304" pitchFamily="18" charset="0"/>
              </a:rPr>
              <a:t>Component-level  design:</a:t>
            </a:r>
          </a:p>
          <a:p>
            <a:pPr marL="0" indent="0" algn="l" fontAlgn="base">
              <a:buNone/>
            </a:pPr>
            <a:endParaRPr lang="en-US" i="1" dirty="0">
              <a:solidFill>
                <a:srgbClr val="222222"/>
              </a:solidFill>
              <a:latin typeface="Book Antiqua" panose="02040602050305030304" pitchFamily="18" charset="0"/>
            </a:endParaRPr>
          </a:p>
          <a:p>
            <a:pPr marL="0" indent="0" algn="l" fontAlgn="base">
              <a:buNone/>
            </a:pPr>
            <a:endParaRPr lang="en-US" i="1" dirty="0">
              <a:solidFill>
                <a:srgbClr val="222222"/>
              </a:solidFill>
              <a:latin typeface="Book Antiqua" panose="02040602050305030304" pitchFamily="18" charset="0"/>
            </a:endParaRPr>
          </a:p>
          <a:p>
            <a:pPr marL="0" indent="0">
              <a:buNone/>
            </a:pPr>
            <a:endParaRPr lang="en-CA" dirty="0"/>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Organization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a:t>
            </a:fld>
            <a:endParaRPr lang="en-CA"/>
          </a:p>
        </p:txBody>
      </p:sp>
      <p:pic>
        <p:nvPicPr>
          <p:cNvPr id="6" name="Picture 5">
            <a:extLst>
              <a:ext uri="{FF2B5EF4-FFF2-40B4-BE49-F238E27FC236}">
                <a16:creationId xmlns:a16="http://schemas.microsoft.com/office/drawing/2014/main" id="{D9393476-A14D-4A38-B608-BDFF9E49D93E}"/>
              </a:ext>
            </a:extLst>
          </p:cNvPr>
          <p:cNvPicPr>
            <a:picLocks noChangeAspect="1"/>
          </p:cNvPicPr>
          <p:nvPr/>
        </p:nvPicPr>
        <p:blipFill>
          <a:blip r:embed="rId2"/>
          <a:stretch>
            <a:fillRect/>
          </a:stretch>
        </p:blipFill>
        <p:spPr>
          <a:xfrm>
            <a:off x="10454640" y="0"/>
            <a:ext cx="1737360" cy="2152976"/>
          </a:xfrm>
          <a:prstGeom prst="rect">
            <a:avLst/>
          </a:prstGeom>
        </p:spPr>
      </p:pic>
      <p:sp>
        <p:nvSpPr>
          <p:cNvPr id="2" name="Footer Placeholder 1">
            <a:extLst>
              <a:ext uri="{FF2B5EF4-FFF2-40B4-BE49-F238E27FC236}">
                <a16:creationId xmlns:a16="http://schemas.microsoft.com/office/drawing/2014/main" id="{BF043695-014D-439D-8B70-BDC73102FC41}"/>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7932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Communicating with Other Computers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marL="0" indent="0" algn="l">
              <a:buNone/>
            </a:pPr>
            <a:r>
              <a:rPr lang="en-US" dirty="0">
                <a:latin typeface="Book Antiqua" panose="02040602050305030304" pitchFamily="18" charset="0"/>
              </a:rPr>
              <a:t>Networked computers have several major advantages:</a:t>
            </a:r>
          </a:p>
          <a:p>
            <a:pPr marL="971550" lvl="1" indent="-514350">
              <a:buFont typeface="+mj-lt"/>
              <a:buAutoNum type="arabicPeriod"/>
            </a:pPr>
            <a:r>
              <a:rPr lang="en-US" dirty="0">
                <a:solidFill>
                  <a:srgbClr val="0070C0"/>
                </a:solidFill>
                <a:latin typeface="Book Antiqua" panose="02040602050305030304" pitchFamily="18" charset="0"/>
              </a:rPr>
              <a:t>Communication</a:t>
            </a:r>
            <a:r>
              <a:rPr lang="en-US" dirty="0">
                <a:latin typeface="Book Antiqua" panose="02040602050305030304" pitchFamily="18" charset="0"/>
              </a:rPr>
              <a:t>: Information is exchanged between computers at high speeds.</a:t>
            </a:r>
          </a:p>
          <a:p>
            <a:pPr marL="971550" lvl="1" indent="-514350">
              <a:buFont typeface="+mj-lt"/>
              <a:buAutoNum type="arabicPeriod"/>
            </a:pPr>
            <a:r>
              <a:rPr lang="en-US" dirty="0">
                <a:solidFill>
                  <a:srgbClr val="0070C0"/>
                </a:solidFill>
                <a:latin typeface="Book Antiqua" panose="02040602050305030304" pitchFamily="18" charset="0"/>
              </a:rPr>
              <a:t>Resource sharing</a:t>
            </a:r>
            <a:r>
              <a:rPr lang="en-US" dirty="0">
                <a:latin typeface="Book Antiqua" panose="02040602050305030304" pitchFamily="18" charset="0"/>
              </a:rPr>
              <a:t>: Rather than each computer having its own I/O devices, computers on the network can share I/O devices.</a:t>
            </a:r>
          </a:p>
          <a:p>
            <a:pPr marL="971550" lvl="1" indent="-514350">
              <a:buFont typeface="+mj-lt"/>
              <a:buAutoNum type="arabicPeriod"/>
            </a:pPr>
            <a:r>
              <a:rPr lang="en-US" dirty="0">
                <a:solidFill>
                  <a:srgbClr val="0070C0"/>
                </a:solidFill>
                <a:latin typeface="Book Antiqua" panose="02040602050305030304" pitchFamily="18" charset="0"/>
              </a:rPr>
              <a:t>Nonlocal access</a:t>
            </a:r>
            <a:r>
              <a:rPr lang="en-US" dirty="0">
                <a:latin typeface="Book Antiqua" panose="02040602050305030304" pitchFamily="18" charset="0"/>
              </a:rPr>
              <a:t>: By connecting computers over long distances, users need not be near the computer they are using.</a:t>
            </a:r>
          </a:p>
          <a:p>
            <a:pPr algn="l"/>
            <a:r>
              <a:rPr lang="en-US" dirty="0">
                <a:latin typeface="Book Antiqua" panose="02040602050305030304" pitchFamily="18" charset="0"/>
              </a:rPr>
              <a:t>Local area network (</a:t>
            </a:r>
            <a:r>
              <a:rPr lang="en-US" dirty="0">
                <a:solidFill>
                  <a:srgbClr val="0070C0"/>
                </a:solidFill>
                <a:latin typeface="Book Antiqua" panose="02040602050305030304" pitchFamily="18" charset="0"/>
              </a:rPr>
              <a:t>LAN</a:t>
            </a:r>
            <a:r>
              <a:rPr lang="en-US" dirty="0">
                <a:latin typeface="Book Antiqua" panose="02040602050305030304" pitchFamily="18" charset="0"/>
              </a:rPr>
              <a:t>): A network designed to carry data within a geographically confined area, typically within a single building.</a:t>
            </a:r>
          </a:p>
          <a:p>
            <a:pPr algn="l"/>
            <a:r>
              <a:rPr lang="en-US" dirty="0">
                <a:latin typeface="Book Antiqua" panose="02040602050305030304" pitchFamily="18" charset="0"/>
              </a:rPr>
              <a:t>Wide area network (</a:t>
            </a:r>
            <a:r>
              <a:rPr lang="en-US" dirty="0">
                <a:solidFill>
                  <a:srgbClr val="0070C0"/>
                </a:solidFill>
                <a:latin typeface="Book Antiqua" panose="02040602050305030304" pitchFamily="18" charset="0"/>
              </a:rPr>
              <a:t>WAN</a:t>
            </a:r>
            <a:r>
              <a:rPr lang="en-US" dirty="0">
                <a:latin typeface="Book Antiqua" panose="02040602050305030304" pitchFamily="18" charset="0"/>
              </a:rPr>
              <a:t>): A network extended over hundreds of kilometers that can span a continent.</a:t>
            </a:r>
          </a:p>
          <a:p>
            <a:pPr algn="l"/>
            <a:r>
              <a:rPr lang="en-US" sz="2000" b="1" dirty="0">
                <a:solidFill>
                  <a:srgbClr val="00B050"/>
                </a:solidFill>
                <a:latin typeface="Book Antiqua" panose="02040602050305030304" pitchFamily="18" charset="0"/>
              </a:rPr>
              <a:t>More on …CPE 562 Computer Networks</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928249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Communicating with Other Computers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dirty="0">
                <a:latin typeface="Book Antiqua" panose="02040602050305030304" pitchFamily="18" charset="0"/>
              </a:rPr>
              <a:t>Networks vary in length and performance.</a:t>
            </a:r>
          </a:p>
          <a:p>
            <a:r>
              <a:rPr lang="en-US" dirty="0">
                <a:latin typeface="Book Antiqua" panose="02040602050305030304" pitchFamily="18" charset="0"/>
              </a:rPr>
              <a:t>The cost of communicating data depends on both the </a:t>
            </a:r>
            <a:r>
              <a:rPr lang="en-US" dirty="0">
                <a:solidFill>
                  <a:srgbClr val="0070C0"/>
                </a:solidFill>
                <a:latin typeface="Book Antiqua" panose="02040602050305030304" pitchFamily="18" charset="0"/>
              </a:rPr>
              <a:t>speed</a:t>
            </a:r>
            <a:r>
              <a:rPr lang="en-US" dirty="0">
                <a:latin typeface="Book Antiqua" panose="02040602050305030304" pitchFamily="18" charset="0"/>
              </a:rPr>
              <a:t> of communication and the </a:t>
            </a:r>
            <a:r>
              <a:rPr lang="en-US" dirty="0">
                <a:solidFill>
                  <a:srgbClr val="0070C0"/>
                </a:solidFill>
                <a:latin typeface="Book Antiqua" panose="02040602050305030304" pitchFamily="18" charset="0"/>
              </a:rPr>
              <a:t>distance</a:t>
            </a:r>
            <a:r>
              <a:rPr lang="en-US" dirty="0">
                <a:latin typeface="Book Antiqua" panose="02040602050305030304" pitchFamily="18" charset="0"/>
              </a:rPr>
              <a:t> that information travels.</a:t>
            </a:r>
          </a:p>
          <a:p>
            <a:r>
              <a:rPr lang="en-US" dirty="0">
                <a:latin typeface="Book Antiqua" panose="02040602050305030304" pitchFamily="18" charset="0"/>
              </a:rPr>
              <a:t>For the last 30 years, networks become much more </a:t>
            </a:r>
            <a:r>
              <a:rPr lang="en-US" dirty="0">
                <a:solidFill>
                  <a:srgbClr val="0070C0"/>
                </a:solidFill>
                <a:latin typeface="Book Antiqua" panose="02040602050305030304" pitchFamily="18" charset="0"/>
              </a:rPr>
              <a:t>ubiquitous</a:t>
            </a:r>
            <a:r>
              <a:rPr lang="en-US" dirty="0">
                <a:latin typeface="Book Antiqua" panose="02040602050305030304" pitchFamily="18" charset="0"/>
              </a:rPr>
              <a:t> with increased </a:t>
            </a:r>
            <a:r>
              <a:rPr lang="en-US" dirty="0">
                <a:solidFill>
                  <a:srgbClr val="0070C0"/>
                </a:solidFill>
                <a:latin typeface="Book Antiqua" panose="02040602050305030304" pitchFamily="18" charset="0"/>
              </a:rPr>
              <a:t>performance</a:t>
            </a:r>
            <a:r>
              <a:rPr lang="en-US" dirty="0">
                <a:latin typeface="Book Antiqua" panose="02040602050305030304" pitchFamily="18" charset="0"/>
              </a:rPr>
              <a:t>.</a:t>
            </a:r>
          </a:p>
          <a:p>
            <a:r>
              <a:rPr lang="en-US" dirty="0">
                <a:latin typeface="Book Antiqua" panose="02040602050305030304" pitchFamily="18" charset="0"/>
              </a:rPr>
              <a:t>For example, network based on </a:t>
            </a:r>
            <a:r>
              <a:rPr lang="en-US" dirty="0">
                <a:solidFill>
                  <a:srgbClr val="0070C0"/>
                </a:solidFill>
                <a:latin typeface="Book Antiqua" panose="02040602050305030304" pitchFamily="18" charset="0"/>
              </a:rPr>
              <a:t>Ethernet</a:t>
            </a:r>
            <a:r>
              <a:rPr lang="en-US" dirty="0">
                <a:latin typeface="Book Antiqua" panose="02040602050305030304" pitchFamily="18" charset="0"/>
              </a:rPr>
              <a:t>, then </a:t>
            </a:r>
            <a:r>
              <a:rPr lang="en-CA" dirty="0">
                <a:solidFill>
                  <a:srgbClr val="0070C0"/>
                </a:solidFill>
                <a:latin typeface="Book Antiqua" panose="02040602050305030304" pitchFamily="18" charset="0"/>
              </a:rPr>
              <a:t>Optical</a:t>
            </a:r>
            <a:r>
              <a:rPr lang="en-CA" dirty="0">
                <a:latin typeface="Book Antiqua" panose="02040602050305030304" pitchFamily="18" charset="0"/>
              </a:rPr>
              <a:t> communications, then </a:t>
            </a:r>
            <a:r>
              <a:rPr lang="en-CA" dirty="0">
                <a:solidFill>
                  <a:srgbClr val="0070C0"/>
                </a:solidFill>
                <a:latin typeface="Book Antiqua" panose="02040602050305030304" pitchFamily="18" charset="0"/>
              </a:rPr>
              <a:t>Wireless</a:t>
            </a:r>
            <a:r>
              <a:rPr lang="en-CA" dirty="0">
                <a:latin typeface="Book Antiqua" panose="02040602050305030304" pitchFamily="18" charset="0"/>
              </a:rPr>
              <a:t> technology.</a:t>
            </a:r>
            <a:endParaRPr lang="en-US" dirty="0">
              <a:latin typeface="Book Antiqua" panose="02040602050305030304" pitchFamily="18" charset="0"/>
            </a:endParaRPr>
          </a:p>
          <a:p>
            <a:endParaRPr lang="en-US" dirty="0">
              <a:latin typeface="Book Antiqua" panose="02040602050305030304" pitchFamily="18" charset="0"/>
            </a:endParaRPr>
          </a:p>
          <a:p>
            <a:endParaRPr lang="en-US" dirty="0">
              <a:latin typeface="Book Antiqua" panose="02040602050305030304" pitchFamily="18" charset="0"/>
            </a:endParaRPr>
          </a:p>
          <a:p>
            <a:pPr marL="0" indent="0" algn="l">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863555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Check Yourself</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pPr marL="0" indent="0" algn="l">
              <a:buNone/>
            </a:pPr>
            <a:r>
              <a:rPr lang="en-US" dirty="0">
                <a:latin typeface="Book Antiqua" panose="02040602050305030304" pitchFamily="18" charset="0"/>
              </a:rPr>
              <a:t>Semiconductor </a:t>
            </a:r>
            <a:r>
              <a:rPr lang="en-US" dirty="0">
                <a:solidFill>
                  <a:srgbClr val="0070C0"/>
                </a:solidFill>
                <a:latin typeface="Book Antiqua" panose="02040602050305030304" pitchFamily="18" charset="0"/>
              </a:rPr>
              <a:t>DRAM</a:t>
            </a:r>
            <a:r>
              <a:rPr lang="en-US" dirty="0">
                <a:latin typeface="Book Antiqua" panose="02040602050305030304" pitchFamily="18" charset="0"/>
              </a:rPr>
              <a:t> memory, </a:t>
            </a:r>
            <a:r>
              <a:rPr lang="en-US" dirty="0">
                <a:solidFill>
                  <a:srgbClr val="0070C0"/>
                </a:solidFill>
                <a:latin typeface="Book Antiqua" panose="02040602050305030304" pitchFamily="18" charset="0"/>
              </a:rPr>
              <a:t>flash</a:t>
            </a:r>
            <a:r>
              <a:rPr lang="en-US" dirty="0">
                <a:latin typeface="Book Antiqua" panose="02040602050305030304" pitchFamily="18" charset="0"/>
              </a:rPr>
              <a:t> memory, and </a:t>
            </a:r>
            <a:r>
              <a:rPr lang="en-US" dirty="0">
                <a:solidFill>
                  <a:srgbClr val="0070C0"/>
                </a:solidFill>
                <a:latin typeface="Book Antiqua" panose="02040602050305030304" pitchFamily="18" charset="0"/>
              </a:rPr>
              <a:t>disk</a:t>
            </a:r>
            <a:r>
              <a:rPr lang="en-US" dirty="0">
                <a:latin typeface="Book Antiqua" panose="02040602050305030304" pitchFamily="18" charset="0"/>
              </a:rPr>
              <a:t> storage differ significantly.</a:t>
            </a:r>
          </a:p>
          <a:p>
            <a:pPr marL="0" indent="0" algn="l">
              <a:buNone/>
            </a:pPr>
            <a:r>
              <a:rPr lang="en-US" dirty="0">
                <a:latin typeface="Book Antiqua" panose="02040602050305030304" pitchFamily="18" charset="0"/>
              </a:rPr>
              <a:t> For each technology, list its volatility, approximate relative access time, and approximate relative cost compared to DRAM.</a:t>
            </a:r>
          </a:p>
          <a:p>
            <a:pPr marL="0" indent="0" algn="l">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descr="A picture containing text, bathroom, indoor, curtain&#10;&#10;Description automatically generated">
            <a:extLst>
              <a:ext uri="{FF2B5EF4-FFF2-40B4-BE49-F238E27FC236}">
                <a16:creationId xmlns:a16="http://schemas.microsoft.com/office/drawing/2014/main" id="{5D473A5C-D152-45E1-84AB-F7EA726C54B7}"/>
              </a:ext>
            </a:extLst>
          </p:cNvPr>
          <p:cNvPicPr>
            <a:picLocks noChangeAspect="1"/>
          </p:cNvPicPr>
          <p:nvPr/>
        </p:nvPicPr>
        <p:blipFill rotWithShape="1">
          <a:blip r:embed="rId2">
            <a:extLst>
              <a:ext uri="{28A0092B-C50C-407E-A947-70E740481C1C}">
                <a14:useLocalDpi xmlns:a14="http://schemas.microsoft.com/office/drawing/2010/main" val="0"/>
              </a:ext>
            </a:extLst>
          </a:blip>
          <a:srcRect t="19445" b="23413"/>
          <a:stretch/>
        </p:blipFill>
        <p:spPr>
          <a:xfrm>
            <a:off x="9344025" y="0"/>
            <a:ext cx="2847975" cy="914400"/>
          </a:xfrm>
          <a:prstGeom prst="rect">
            <a:avLst/>
          </a:prstGeom>
        </p:spPr>
      </p:pic>
    </p:spTree>
    <p:extLst>
      <p:ext uri="{BB962C8B-B14F-4D97-AF65-F5344CB8AC3E}">
        <p14:creationId xmlns:p14="http://schemas.microsoft.com/office/powerpoint/2010/main" val="3176966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3600" dirty="0">
                <a:solidFill>
                  <a:srgbClr val="C00000"/>
                </a:solidFill>
                <a:latin typeface="Book Antiqua" panose="02040602050305030304" pitchFamily="18" charset="0"/>
              </a:rPr>
              <a:t>1.5 Technologies for Building Processors and Memory</a:t>
            </a:r>
            <a:endParaRPr lang="en-CA" sz="36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3028949"/>
          </a:xfrm>
        </p:spPr>
        <p:txBody>
          <a:bodyPr>
            <a:normAutofit/>
          </a:bodyPr>
          <a:lstStyle/>
          <a:p>
            <a:r>
              <a:rPr lang="en-US" dirty="0">
                <a:latin typeface="Book Antiqua" panose="02040602050305030304" pitchFamily="18" charset="0"/>
              </a:rPr>
              <a:t>Processors and memory have improved at an incredible rate.</a:t>
            </a:r>
          </a:p>
          <a:p>
            <a:pPr algn="l"/>
            <a:r>
              <a:rPr lang="en-CA" dirty="0">
                <a:solidFill>
                  <a:srgbClr val="0070C0"/>
                </a:solidFill>
                <a:latin typeface="Book Antiqua" panose="02040602050305030304" pitchFamily="18" charset="0"/>
              </a:rPr>
              <a:t>Transistor:</a:t>
            </a:r>
            <a:r>
              <a:rPr lang="en-CA" dirty="0">
                <a:latin typeface="Book Antiqua" panose="02040602050305030304" pitchFamily="18" charset="0"/>
              </a:rPr>
              <a:t> An on/off switch controlled by an electric signal.</a:t>
            </a:r>
          </a:p>
          <a:p>
            <a:pPr algn="l"/>
            <a:r>
              <a:rPr lang="en-CA" dirty="0">
                <a:latin typeface="Book Antiqua" panose="02040602050305030304" pitchFamily="18" charset="0"/>
              </a:rPr>
              <a:t>Very large-scale integrated (</a:t>
            </a:r>
            <a:r>
              <a:rPr lang="en-CA" dirty="0">
                <a:solidFill>
                  <a:srgbClr val="0070C0"/>
                </a:solidFill>
                <a:latin typeface="Book Antiqua" panose="02040602050305030304" pitchFamily="18" charset="0"/>
              </a:rPr>
              <a:t>VLSI</a:t>
            </a:r>
            <a:r>
              <a:rPr lang="en-CA" dirty="0">
                <a:latin typeface="Book Antiqua" panose="02040602050305030304" pitchFamily="18" charset="0"/>
              </a:rPr>
              <a:t>) circuit: A device containing </a:t>
            </a:r>
            <a:r>
              <a:rPr lang="en-CA" dirty="0">
                <a:solidFill>
                  <a:srgbClr val="0070C0"/>
                </a:solidFill>
                <a:latin typeface="Book Antiqua" panose="02040602050305030304" pitchFamily="18" charset="0"/>
              </a:rPr>
              <a:t>millions</a:t>
            </a:r>
            <a:r>
              <a:rPr lang="en-CA" dirty="0">
                <a:latin typeface="Book Antiqua" panose="02040602050305030304" pitchFamily="18" charset="0"/>
              </a:rPr>
              <a:t> of transistors.</a:t>
            </a:r>
          </a:p>
          <a:p>
            <a:pPr algn="l"/>
            <a:r>
              <a:rPr lang="en-CA" dirty="0">
                <a:solidFill>
                  <a:srgbClr val="0070C0"/>
                </a:solidFill>
                <a:latin typeface="Book Antiqua" panose="02040602050305030304" pitchFamily="18" charset="0"/>
              </a:rPr>
              <a:t>Silicon:</a:t>
            </a:r>
            <a:r>
              <a:rPr lang="en-CA" dirty="0">
                <a:latin typeface="Book Antiqua" panose="02040602050305030304" pitchFamily="18" charset="0"/>
              </a:rPr>
              <a:t> A natural element that is a semiconductor.</a:t>
            </a:r>
          </a:p>
          <a:p>
            <a:pPr algn="l"/>
            <a:r>
              <a:rPr lang="en-US" dirty="0">
                <a:solidFill>
                  <a:srgbClr val="0070C0"/>
                </a:solidFill>
                <a:latin typeface="Book Antiqua" panose="02040602050305030304" pitchFamily="18" charset="0"/>
              </a:rPr>
              <a:t>Semiconductor:</a:t>
            </a:r>
            <a:r>
              <a:rPr lang="en-US" dirty="0">
                <a:latin typeface="Book Antiqua" panose="02040602050305030304" pitchFamily="18" charset="0"/>
              </a:rPr>
              <a:t> A substance that does not conduct electricity well.</a:t>
            </a:r>
          </a:p>
          <a:p>
            <a:endParaRPr lang="en-US" dirty="0">
              <a:latin typeface="Book Antiqua" panose="02040602050305030304" pitchFamily="18" charset="0"/>
            </a:endParaRPr>
          </a:p>
          <a:p>
            <a:endParaRPr lang="en-US" dirty="0">
              <a:latin typeface="Book Antiqua" panose="02040602050305030304" pitchFamily="18" charset="0"/>
            </a:endParaRPr>
          </a:p>
          <a:p>
            <a:pPr marL="0" indent="0" algn="l">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C19FCD86-183C-475F-AA1E-D984ED43708B}"/>
              </a:ext>
            </a:extLst>
          </p:cNvPr>
          <p:cNvPicPr>
            <a:picLocks noChangeAspect="1"/>
          </p:cNvPicPr>
          <p:nvPr/>
        </p:nvPicPr>
        <p:blipFill>
          <a:blip r:embed="rId2">
            <a:lum bright="-20000" contrast="40000"/>
          </a:blip>
          <a:stretch>
            <a:fillRect/>
          </a:stretch>
        </p:blipFill>
        <p:spPr>
          <a:xfrm>
            <a:off x="605649" y="4304029"/>
            <a:ext cx="8770901" cy="1920240"/>
          </a:xfrm>
          <a:prstGeom prst="rect">
            <a:avLst/>
          </a:prstGeom>
        </p:spPr>
      </p:pic>
      <p:pic>
        <p:nvPicPr>
          <p:cNvPr id="8" name="Picture 7" descr="Chart&#10;&#10;Description automatically generated">
            <a:extLst>
              <a:ext uri="{FF2B5EF4-FFF2-40B4-BE49-F238E27FC236}">
                <a16:creationId xmlns:a16="http://schemas.microsoft.com/office/drawing/2014/main" id="{EDC1D70B-41AF-4C51-B6A5-7FE3510A1D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414385" y="4171948"/>
            <a:ext cx="3291840" cy="2019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4581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Growth of capacity per DRAM chip over time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742950" y="4219575"/>
            <a:ext cx="11268075" cy="2203450"/>
          </a:xfrm>
        </p:spPr>
        <p:txBody>
          <a:bodyPr>
            <a:normAutofit/>
          </a:bodyPr>
          <a:lstStyle/>
          <a:p>
            <a:r>
              <a:rPr lang="en-US" dirty="0">
                <a:latin typeface="Book Antiqua" panose="02040602050305030304" pitchFamily="18" charset="0"/>
              </a:rPr>
              <a:t>The y-axis is measured in Kbits (2</a:t>
            </a:r>
            <a:r>
              <a:rPr lang="en-US" baseline="30000" dirty="0">
                <a:latin typeface="Book Antiqua" panose="02040602050305030304" pitchFamily="18" charset="0"/>
              </a:rPr>
              <a:t>10</a:t>
            </a:r>
            <a:r>
              <a:rPr lang="en-US" dirty="0">
                <a:latin typeface="Book Antiqua" panose="02040602050305030304" pitchFamily="18" charset="0"/>
              </a:rPr>
              <a:t> bits). The DRAM industry </a:t>
            </a:r>
            <a:r>
              <a:rPr lang="en-US" dirty="0">
                <a:solidFill>
                  <a:srgbClr val="0070C0"/>
                </a:solidFill>
                <a:latin typeface="Book Antiqua" panose="02040602050305030304" pitchFamily="18" charset="0"/>
              </a:rPr>
              <a:t>quadrupled</a:t>
            </a:r>
            <a:r>
              <a:rPr lang="en-US" dirty="0">
                <a:latin typeface="Book Antiqua" panose="02040602050305030304" pitchFamily="18" charset="0"/>
              </a:rPr>
              <a:t> capacity almost every </a:t>
            </a:r>
            <a:r>
              <a:rPr lang="en-US" dirty="0">
                <a:solidFill>
                  <a:srgbClr val="0070C0"/>
                </a:solidFill>
                <a:latin typeface="Book Antiqua" panose="02040602050305030304" pitchFamily="18" charset="0"/>
              </a:rPr>
              <a:t>three</a:t>
            </a:r>
            <a:r>
              <a:rPr lang="en-US" dirty="0">
                <a:latin typeface="Book Antiqua" panose="02040602050305030304" pitchFamily="18" charset="0"/>
              </a:rPr>
              <a:t> years, a 60% increase per year, for 20 years. </a:t>
            </a:r>
          </a:p>
          <a:p>
            <a:r>
              <a:rPr lang="en-US" dirty="0">
                <a:latin typeface="Book Antiqua" panose="02040602050305030304" pitchFamily="18" charset="0"/>
              </a:rPr>
              <a:t>In recent years, the rate has slowed down and is somewhat closer to </a:t>
            </a:r>
            <a:r>
              <a:rPr lang="en-US" dirty="0">
                <a:solidFill>
                  <a:srgbClr val="0070C0"/>
                </a:solidFill>
                <a:latin typeface="Book Antiqua" panose="02040602050305030304" pitchFamily="18" charset="0"/>
              </a:rPr>
              <a:t>doubling</a:t>
            </a:r>
            <a:r>
              <a:rPr lang="en-US" dirty="0">
                <a:latin typeface="Book Antiqua" panose="02040602050305030304" pitchFamily="18" charset="0"/>
              </a:rPr>
              <a:t> every two to three years.</a:t>
            </a:r>
          </a:p>
          <a:p>
            <a:pPr marL="0" indent="0" algn="l">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8E1BCBCA-A530-4900-8FE2-45BC80541B67}"/>
              </a:ext>
            </a:extLst>
          </p:cNvPr>
          <p:cNvPicPr>
            <a:picLocks noChangeAspect="1"/>
          </p:cNvPicPr>
          <p:nvPr/>
        </p:nvPicPr>
        <p:blipFill>
          <a:blip r:embed="rId2">
            <a:lum bright="-20000" contrast="40000"/>
          </a:blip>
          <a:stretch>
            <a:fillRect/>
          </a:stretch>
        </p:blipFill>
        <p:spPr>
          <a:xfrm>
            <a:off x="1615354" y="933450"/>
            <a:ext cx="8469726" cy="3291840"/>
          </a:xfrm>
          <a:prstGeom prst="rect">
            <a:avLst/>
          </a:prstGeom>
        </p:spPr>
      </p:pic>
    </p:spTree>
    <p:extLst>
      <p:ext uri="{BB962C8B-B14F-4D97-AF65-F5344CB8AC3E}">
        <p14:creationId xmlns:p14="http://schemas.microsoft.com/office/powerpoint/2010/main" val="200720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Manufacturing of Integrated Circuits (ICs)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dirty="0">
                <a:latin typeface="Book Antiqua" panose="02040602050305030304" pitchFamily="18" charset="0"/>
              </a:rPr>
              <a:t>Begins with </a:t>
            </a:r>
            <a:r>
              <a:rPr lang="en-US" dirty="0">
                <a:solidFill>
                  <a:srgbClr val="0070C0"/>
                </a:solidFill>
                <a:latin typeface="Book Antiqua" panose="02040602050305030304" pitchFamily="18" charset="0"/>
              </a:rPr>
              <a:t>silicon</a:t>
            </a:r>
            <a:r>
              <a:rPr lang="en-US" dirty="0">
                <a:latin typeface="Book Antiqua" panose="02040602050305030304" pitchFamily="18" charset="0"/>
              </a:rPr>
              <a:t>, a substance found in sand, which is called a semiconductor.</a:t>
            </a:r>
          </a:p>
          <a:p>
            <a:r>
              <a:rPr lang="en-US" dirty="0">
                <a:latin typeface="Book Antiqua" panose="02040602050305030304" pitchFamily="18" charset="0"/>
              </a:rPr>
              <a:t>With a special </a:t>
            </a:r>
            <a:r>
              <a:rPr lang="en-US" dirty="0">
                <a:solidFill>
                  <a:srgbClr val="0070C0"/>
                </a:solidFill>
                <a:latin typeface="Book Antiqua" panose="02040602050305030304" pitchFamily="18" charset="0"/>
              </a:rPr>
              <a:t>chemical</a:t>
            </a:r>
            <a:r>
              <a:rPr lang="en-US" dirty="0">
                <a:latin typeface="Book Antiqua" panose="02040602050305030304" pitchFamily="18" charset="0"/>
              </a:rPr>
              <a:t> process, add materials to silicon that allow tiny areas to transform into one of three devices:</a:t>
            </a:r>
          </a:p>
          <a:p>
            <a:pPr marL="971550" lvl="1" indent="-514350">
              <a:buFont typeface="+mj-lt"/>
              <a:buAutoNum type="arabicPeriod"/>
            </a:pPr>
            <a:r>
              <a:rPr lang="en-US" dirty="0">
                <a:latin typeface="Book Antiqua" panose="02040602050305030304" pitchFamily="18" charset="0"/>
              </a:rPr>
              <a:t>Excellent </a:t>
            </a:r>
            <a:r>
              <a:rPr lang="en-US" dirty="0">
                <a:solidFill>
                  <a:srgbClr val="0070C0"/>
                </a:solidFill>
                <a:latin typeface="Book Antiqua" panose="02040602050305030304" pitchFamily="18" charset="0"/>
              </a:rPr>
              <a:t>conductors</a:t>
            </a:r>
            <a:r>
              <a:rPr lang="en-US" dirty="0">
                <a:latin typeface="Book Antiqua" panose="02040602050305030304" pitchFamily="18" charset="0"/>
              </a:rPr>
              <a:t> of electricity (using either microscopic copper or aluminum wire)</a:t>
            </a:r>
          </a:p>
          <a:p>
            <a:pPr marL="971550" lvl="1" indent="-514350">
              <a:buFont typeface="+mj-lt"/>
              <a:buAutoNum type="arabicPeriod"/>
            </a:pPr>
            <a:r>
              <a:rPr lang="en-US" dirty="0">
                <a:latin typeface="Book Antiqua" panose="02040602050305030304" pitchFamily="18" charset="0"/>
              </a:rPr>
              <a:t>Excellent </a:t>
            </a:r>
            <a:r>
              <a:rPr lang="en-US" dirty="0">
                <a:solidFill>
                  <a:srgbClr val="0070C0"/>
                </a:solidFill>
                <a:latin typeface="Book Antiqua" panose="02040602050305030304" pitchFamily="18" charset="0"/>
              </a:rPr>
              <a:t>insulators</a:t>
            </a:r>
            <a:r>
              <a:rPr lang="en-US" dirty="0">
                <a:latin typeface="Book Antiqua" panose="02040602050305030304" pitchFamily="18" charset="0"/>
              </a:rPr>
              <a:t> from electricity (like plastic or glass)</a:t>
            </a:r>
          </a:p>
          <a:p>
            <a:pPr marL="971550" lvl="1" indent="-514350">
              <a:buFont typeface="+mj-lt"/>
              <a:buAutoNum type="arabicPeriod"/>
            </a:pPr>
            <a:r>
              <a:rPr lang="en-US" dirty="0">
                <a:latin typeface="Book Antiqua" panose="02040602050305030304" pitchFamily="18" charset="0"/>
              </a:rPr>
              <a:t>Areas that can </a:t>
            </a:r>
            <a:r>
              <a:rPr lang="en-US" dirty="0">
                <a:solidFill>
                  <a:srgbClr val="0070C0"/>
                </a:solidFill>
                <a:latin typeface="Book Antiqua" panose="02040602050305030304" pitchFamily="18" charset="0"/>
              </a:rPr>
              <a:t>conduct or insulate </a:t>
            </a:r>
            <a:r>
              <a:rPr lang="en-US" dirty="0">
                <a:latin typeface="Book Antiqua" panose="02040602050305030304" pitchFamily="18" charset="0"/>
              </a:rPr>
              <a:t>under specific conditions (as a switch)</a:t>
            </a:r>
          </a:p>
          <a:p>
            <a:pPr marL="971550" lvl="1" indent="-514350">
              <a:buFont typeface="+mj-lt"/>
              <a:buAutoNum type="arabicPeriod"/>
            </a:pPr>
            <a:endParaRPr lang="en-US" dirty="0">
              <a:latin typeface="Book Antiqua" panose="02040602050305030304" pitchFamily="18" charset="0"/>
            </a:endParaRPr>
          </a:p>
          <a:p>
            <a:pPr marL="0" indent="0">
              <a:buNone/>
            </a:pPr>
            <a:r>
              <a:rPr lang="en-US" sz="2000" dirty="0">
                <a:latin typeface="Book Antiqua" panose="02040602050305030304" pitchFamily="18" charset="0"/>
                <a:hlinkClick r:id="rId2"/>
              </a:rPr>
              <a:t>https://www.youtube.com/watch?v=bor0qLifjz4&amp;ab_channel=InfineonTechnologiesAG</a:t>
            </a:r>
            <a:endParaRPr lang="en-US" sz="2000" dirty="0">
              <a:latin typeface="Book Antiqua" panose="02040602050305030304" pitchFamily="18" charset="0"/>
            </a:endParaRPr>
          </a:p>
          <a:p>
            <a:pPr marL="0" indent="0">
              <a:buNone/>
            </a:pPr>
            <a:r>
              <a:rPr lang="en-US" sz="2000" dirty="0">
                <a:latin typeface="Book Antiqua" panose="02040602050305030304" pitchFamily="18" charset="0"/>
                <a:hlinkClick r:id="rId3"/>
              </a:rPr>
              <a:t>https://www.youtube.com/watch?v=35jWSQXku74&amp;ab_channel=RobertoMulargia</a:t>
            </a:r>
            <a:endParaRPr lang="en-US" sz="2000" dirty="0">
              <a:latin typeface="Book Antiqua" panose="02040602050305030304" pitchFamily="18" charset="0"/>
            </a:endParaRPr>
          </a:p>
          <a:p>
            <a:pPr marL="0" indent="0">
              <a:buNone/>
            </a:pPr>
            <a:r>
              <a:rPr lang="en-US" sz="2000" dirty="0">
                <a:latin typeface="Book Antiqua" panose="02040602050305030304" pitchFamily="18" charset="0"/>
                <a:hlinkClick r:id="rId4"/>
              </a:rPr>
              <a:t>https://www.youtube.com/watch?v=F2KcZGwntgg&amp;ab_channel=LinasK</a:t>
            </a:r>
            <a:endParaRPr lang="en-US" sz="2000" dirty="0">
              <a:latin typeface="Book Antiqua" panose="02040602050305030304" pitchFamily="18" charset="0"/>
            </a:endParaRPr>
          </a:p>
          <a:p>
            <a:pPr marL="0" indent="0">
              <a:buNone/>
            </a:pPr>
            <a:endParaRPr lang="en-US" sz="2000" dirty="0">
              <a:latin typeface="Book Antiqua" panose="02040602050305030304" pitchFamily="18" charset="0"/>
            </a:endParaRPr>
          </a:p>
          <a:p>
            <a:pPr marL="0" indent="0">
              <a:buNone/>
            </a:pPr>
            <a:endParaRPr lang="en-US" sz="2000" dirty="0">
              <a:latin typeface="Book Antiqua" panose="02040602050305030304" pitchFamily="18" charset="0"/>
            </a:endParaRPr>
          </a:p>
          <a:p>
            <a:pPr marL="0" indent="0">
              <a:buNone/>
            </a:pP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827706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9DF0D-CA21-4E23-88ED-724D6453579C}"/>
              </a:ext>
            </a:extLst>
          </p:cNvPr>
          <p:cNvPicPr>
            <a:picLocks noChangeAspect="1"/>
          </p:cNvPicPr>
          <p:nvPr/>
        </p:nvPicPr>
        <p:blipFill rotWithShape="1">
          <a:blip r:embed="rId2">
            <a:lum bright="-20000" contrast="40000"/>
          </a:blip>
          <a:srcRect l="2381" r="1163"/>
          <a:stretch/>
        </p:blipFill>
        <p:spPr>
          <a:xfrm>
            <a:off x="4829175" y="914400"/>
            <a:ext cx="7105650" cy="393192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Manufacturing of Integrated Circuits (ICs)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1"/>
            <a:ext cx="4505325" cy="3703320"/>
          </a:xfrm>
        </p:spPr>
        <p:txBody>
          <a:bodyPr>
            <a:normAutofit lnSpcReduction="10000"/>
          </a:bodyPr>
          <a:lstStyle/>
          <a:p>
            <a:r>
              <a:rPr lang="en-US" dirty="0">
                <a:solidFill>
                  <a:srgbClr val="0070C0"/>
                </a:solidFill>
                <a:latin typeface="Book Antiqua" panose="02040602050305030304" pitchFamily="18" charset="0"/>
              </a:rPr>
              <a:t>Silicon Crystal Ingot</a:t>
            </a:r>
            <a:r>
              <a:rPr lang="en-US" dirty="0">
                <a:latin typeface="Book Antiqua" panose="02040602050305030304" pitchFamily="18" charset="0"/>
              </a:rPr>
              <a:t>: A rod composed of a silicon crystal that is between 8 and 12 inches in diameter and about 12 to 24 inches long.</a:t>
            </a:r>
          </a:p>
          <a:p>
            <a:r>
              <a:rPr lang="en-US" dirty="0">
                <a:solidFill>
                  <a:srgbClr val="0070C0"/>
                </a:solidFill>
                <a:latin typeface="Book Antiqua" panose="02040602050305030304" pitchFamily="18" charset="0"/>
              </a:rPr>
              <a:t>Wafer:</a:t>
            </a:r>
            <a:r>
              <a:rPr lang="en-US" dirty="0">
                <a:latin typeface="Book Antiqua" panose="02040602050305030304" pitchFamily="18" charset="0"/>
              </a:rPr>
              <a:t> A slice from a silicon ingot no more than 0.1 inches thick, used to create chips.</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8" name="Content Placeholder 2">
            <a:extLst>
              <a:ext uri="{FF2B5EF4-FFF2-40B4-BE49-F238E27FC236}">
                <a16:creationId xmlns:a16="http://schemas.microsoft.com/office/drawing/2014/main" id="{4FE056EA-7E58-4CD8-95AA-2E9C5C678A26}"/>
              </a:ext>
            </a:extLst>
          </p:cNvPr>
          <p:cNvSpPr txBox="1">
            <a:spLocks/>
          </p:cNvSpPr>
          <p:nvPr/>
        </p:nvSpPr>
        <p:spPr>
          <a:xfrm>
            <a:off x="485775" y="4914899"/>
            <a:ext cx="11172825" cy="1028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70C0"/>
                </a:solidFill>
                <a:latin typeface="Book Antiqua" panose="02040602050305030304" pitchFamily="18" charset="0"/>
              </a:rPr>
              <a:t>Defect:</a:t>
            </a:r>
            <a:r>
              <a:rPr lang="en-US" dirty="0">
                <a:latin typeface="Book Antiqua" panose="02040602050305030304" pitchFamily="18" charset="0"/>
              </a:rPr>
              <a:t> A microscopic flaw in a wafer or in patterning steps that can result in the failure of the die containing that defect.</a:t>
            </a:r>
          </a:p>
        </p:txBody>
      </p:sp>
      <p:pic>
        <p:nvPicPr>
          <p:cNvPr id="9" name="Picture 8" descr="A picture containing metalware, gear&#10;&#10;Description automatically generated">
            <a:extLst>
              <a:ext uri="{FF2B5EF4-FFF2-40B4-BE49-F238E27FC236}">
                <a16:creationId xmlns:a16="http://schemas.microsoft.com/office/drawing/2014/main" id="{046842FF-049A-42A5-A513-66C526A0D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850" y="1262063"/>
            <a:ext cx="1645920" cy="1034289"/>
          </a:xfrm>
          <a:prstGeom prst="rect">
            <a:avLst/>
          </a:prstGeom>
        </p:spPr>
      </p:pic>
      <p:pic>
        <p:nvPicPr>
          <p:cNvPr id="11" name="Picture 10" descr="A picture containing light&#10;&#10;Description automatically generated">
            <a:extLst>
              <a:ext uri="{FF2B5EF4-FFF2-40B4-BE49-F238E27FC236}">
                <a16:creationId xmlns:a16="http://schemas.microsoft.com/office/drawing/2014/main" id="{462AF198-1FE7-4445-932B-42B62AB9FDED}"/>
              </a:ext>
            </a:extLst>
          </p:cNvPr>
          <p:cNvPicPr>
            <a:picLocks noChangeAspect="1"/>
          </p:cNvPicPr>
          <p:nvPr/>
        </p:nvPicPr>
        <p:blipFill rotWithShape="1">
          <a:blip r:embed="rId4">
            <a:extLst>
              <a:ext uri="{28A0092B-C50C-407E-A947-70E740481C1C}">
                <a14:useLocalDpi xmlns:a14="http://schemas.microsoft.com/office/drawing/2010/main" val="0"/>
              </a:ext>
            </a:extLst>
          </a:blip>
          <a:srcRect l="16179" t="4900" r="6159"/>
          <a:stretch/>
        </p:blipFill>
        <p:spPr>
          <a:xfrm>
            <a:off x="8689657" y="1262063"/>
            <a:ext cx="1097280" cy="844349"/>
          </a:xfrm>
          <a:prstGeom prst="rect">
            <a:avLst/>
          </a:prstGeom>
        </p:spPr>
      </p:pic>
    </p:spTree>
    <p:extLst>
      <p:ext uri="{BB962C8B-B14F-4D97-AF65-F5344CB8AC3E}">
        <p14:creationId xmlns:p14="http://schemas.microsoft.com/office/powerpoint/2010/main" val="472825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Manufacturing of Integrated Circuits (ICs)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0"/>
            <a:ext cx="6146174" cy="5267325"/>
          </a:xfrm>
        </p:spPr>
        <p:txBody>
          <a:bodyPr>
            <a:normAutofit/>
          </a:bodyPr>
          <a:lstStyle/>
          <a:p>
            <a:r>
              <a:rPr lang="en-US" dirty="0">
                <a:solidFill>
                  <a:srgbClr val="0070C0"/>
                </a:solidFill>
                <a:latin typeface="Book Antiqua" panose="02040602050305030304" pitchFamily="18" charset="0"/>
              </a:rPr>
              <a:t>Die</a:t>
            </a:r>
            <a:r>
              <a:rPr lang="en-US" dirty="0">
                <a:latin typeface="Book Antiqua" panose="02040602050305030304" pitchFamily="18" charset="0"/>
              </a:rPr>
              <a:t> The individual rectangular sections that are cut from a wafer, more informally known as </a:t>
            </a:r>
            <a:r>
              <a:rPr lang="en-US" dirty="0">
                <a:solidFill>
                  <a:srgbClr val="0070C0"/>
                </a:solidFill>
                <a:latin typeface="Book Antiqua" panose="02040602050305030304" pitchFamily="18" charset="0"/>
              </a:rPr>
              <a:t>chips</a:t>
            </a:r>
            <a:r>
              <a:rPr lang="en-US" dirty="0">
                <a:latin typeface="Book Antiqua" panose="02040602050305030304" pitchFamily="18" charset="0"/>
              </a:rPr>
              <a:t>.</a:t>
            </a:r>
          </a:p>
          <a:p>
            <a:r>
              <a:rPr lang="en-US" dirty="0">
                <a:solidFill>
                  <a:srgbClr val="0070C0"/>
                </a:solidFill>
                <a:latin typeface="Book Antiqua" panose="02040602050305030304" pitchFamily="18" charset="0"/>
              </a:rPr>
              <a:t>Yield</a:t>
            </a:r>
            <a:r>
              <a:rPr lang="en-US" dirty="0">
                <a:latin typeface="Book Antiqua" panose="02040602050305030304" pitchFamily="18" charset="0"/>
              </a:rPr>
              <a:t> The percentage of good dies from the total number of dies on the wafer.</a:t>
            </a:r>
          </a:p>
          <a:p>
            <a:r>
              <a:rPr lang="en-US" dirty="0">
                <a:solidFill>
                  <a:srgbClr val="0070C0"/>
                </a:solidFill>
                <a:latin typeface="Book Antiqua" panose="02040602050305030304" pitchFamily="18" charset="0"/>
              </a:rPr>
              <a:t>Bonding</a:t>
            </a:r>
            <a:r>
              <a:rPr lang="en-US" dirty="0">
                <a:latin typeface="Book Antiqua" panose="02040602050305030304" pitchFamily="18" charset="0"/>
              </a:rPr>
              <a:t>: packaging of the good dies</a:t>
            </a:r>
          </a:p>
          <a:p>
            <a:pPr marL="0" indent="0">
              <a:buNone/>
            </a:pP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7533DD65-512E-4DAD-B832-B47C10ADC663}"/>
              </a:ext>
            </a:extLst>
          </p:cNvPr>
          <p:cNvPicPr>
            <a:picLocks noChangeAspect="1"/>
          </p:cNvPicPr>
          <p:nvPr/>
        </p:nvPicPr>
        <p:blipFill>
          <a:blip r:embed="rId2"/>
          <a:stretch>
            <a:fillRect/>
          </a:stretch>
        </p:blipFill>
        <p:spPr>
          <a:xfrm>
            <a:off x="6631949" y="1140298"/>
            <a:ext cx="5074276" cy="5006502"/>
          </a:xfrm>
          <a:prstGeom prst="rect">
            <a:avLst/>
          </a:prstGeom>
        </p:spPr>
      </p:pic>
    </p:spTree>
    <p:extLst>
      <p:ext uri="{BB962C8B-B14F-4D97-AF65-F5344CB8AC3E}">
        <p14:creationId xmlns:p14="http://schemas.microsoft.com/office/powerpoint/2010/main" val="3380730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Cost of Integrated Circuits (ICs)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0"/>
            <a:ext cx="10868024" cy="5267325"/>
          </a:xfrm>
        </p:spPr>
        <p:txBody>
          <a:bodyPr>
            <a:normAutofit/>
          </a:bodyPr>
          <a:lstStyle/>
          <a:p>
            <a:r>
              <a:rPr lang="en-US" dirty="0">
                <a:solidFill>
                  <a:srgbClr val="0070C0"/>
                </a:solidFill>
                <a:latin typeface="Book Antiqua" panose="02040602050305030304" pitchFamily="18" charset="0"/>
              </a:rPr>
              <a:t>The main 3 equations are:</a:t>
            </a:r>
            <a:endParaRPr lang="en-US" dirty="0">
              <a:latin typeface="Book Antiqua" panose="02040602050305030304" pitchFamily="18" charset="0"/>
            </a:endParaRPr>
          </a:p>
          <a:p>
            <a:pPr marL="0" indent="0">
              <a:buNone/>
            </a:pP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8" name="Picture 7">
            <a:extLst>
              <a:ext uri="{FF2B5EF4-FFF2-40B4-BE49-F238E27FC236}">
                <a16:creationId xmlns:a16="http://schemas.microsoft.com/office/drawing/2014/main" id="{2A3B0063-54AF-4B3B-809C-FC672034DD5F}"/>
              </a:ext>
            </a:extLst>
          </p:cNvPr>
          <p:cNvPicPr>
            <a:picLocks noChangeAspect="1"/>
          </p:cNvPicPr>
          <p:nvPr/>
        </p:nvPicPr>
        <p:blipFill>
          <a:blip r:embed="rId2">
            <a:lum bright="-20000" contrast="40000"/>
          </a:blip>
          <a:stretch>
            <a:fillRect/>
          </a:stretch>
        </p:blipFill>
        <p:spPr>
          <a:xfrm>
            <a:off x="2973448" y="2506345"/>
            <a:ext cx="5637152" cy="2011680"/>
          </a:xfrm>
          <a:prstGeom prst="rect">
            <a:avLst/>
          </a:prstGeom>
        </p:spPr>
      </p:pic>
    </p:spTree>
    <p:extLst>
      <p:ext uri="{BB962C8B-B14F-4D97-AF65-F5344CB8AC3E}">
        <p14:creationId xmlns:p14="http://schemas.microsoft.com/office/powerpoint/2010/main" val="3879925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Check Yourself</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fontScale="92500" lnSpcReduction="10000"/>
          </a:bodyPr>
          <a:lstStyle/>
          <a:p>
            <a:pPr marL="0" indent="0">
              <a:buNone/>
            </a:pPr>
            <a:r>
              <a:rPr lang="en-US" dirty="0">
                <a:latin typeface="Book Antiqua" panose="02040602050305030304" pitchFamily="18" charset="0"/>
              </a:rPr>
              <a:t>A key factor in determining the cost of an integrated circuit is </a:t>
            </a:r>
            <a:r>
              <a:rPr lang="en-US" dirty="0">
                <a:solidFill>
                  <a:srgbClr val="0070C0"/>
                </a:solidFill>
                <a:latin typeface="Book Antiqua" panose="02040602050305030304" pitchFamily="18" charset="0"/>
              </a:rPr>
              <a:t>volume</a:t>
            </a:r>
            <a:r>
              <a:rPr lang="en-US" dirty="0">
                <a:latin typeface="Book Antiqua" panose="02040602050305030304" pitchFamily="18" charset="0"/>
              </a:rPr>
              <a:t>. Which of the following are reasons why a chip made in high volume should </a:t>
            </a:r>
            <a:r>
              <a:rPr lang="en-US" dirty="0">
                <a:solidFill>
                  <a:srgbClr val="0070C0"/>
                </a:solidFill>
                <a:latin typeface="Book Antiqua" panose="02040602050305030304" pitchFamily="18" charset="0"/>
              </a:rPr>
              <a:t>cost less</a:t>
            </a:r>
            <a:r>
              <a:rPr lang="en-US" dirty="0">
                <a:latin typeface="Book Antiqua" panose="02040602050305030304" pitchFamily="18" charset="0"/>
              </a:rPr>
              <a:t>?</a:t>
            </a:r>
          </a:p>
          <a:p>
            <a:r>
              <a:rPr lang="en-US" dirty="0">
                <a:latin typeface="Book Antiqua" panose="02040602050305030304" pitchFamily="18" charset="0"/>
              </a:rPr>
              <a:t>With high volumes, the manufacturing process can be tuned to a particular </a:t>
            </a:r>
            <a:r>
              <a:rPr lang="en-CA" dirty="0">
                <a:latin typeface="Book Antiqua" panose="02040602050305030304" pitchFamily="18" charset="0"/>
              </a:rPr>
              <a:t>design, increasing the yield.</a:t>
            </a:r>
          </a:p>
          <a:p>
            <a:r>
              <a:rPr lang="en-US" dirty="0">
                <a:latin typeface="Book Antiqua" panose="02040602050305030304" pitchFamily="18" charset="0"/>
              </a:rPr>
              <a:t>It is less work to design a high-volume part than a low-volume part.</a:t>
            </a:r>
          </a:p>
          <a:p>
            <a:r>
              <a:rPr lang="en-US" dirty="0">
                <a:latin typeface="Book Antiqua" panose="02040602050305030304" pitchFamily="18" charset="0"/>
              </a:rPr>
              <a:t>The masks used to make the chip are expensive, so the cost per chip is lower </a:t>
            </a:r>
            <a:r>
              <a:rPr lang="en-CA" dirty="0">
                <a:latin typeface="Book Antiqua" panose="02040602050305030304" pitchFamily="18" charset="0"/>
              </a:rPr>
              <a:t>for higher volumes.</a:t>
            </a:r>
          </a:p>
          <a:p>
            <a:r>
              <a:rPr lang="en-US" dirty="0">
                <a:latin typeface="Book Antiqua" panose="02040602050305030304" pitchFamily="18" charset="0"/>
              </a:rPr>
              <a:t>Engineering development costs are high and largely independent of volume; thus, the development cost per die is lower with high-volume parts.</a:t>
            </a:r>
          </a:p>
          <a:p>
            <a:r>
              <a:rPr lang="en-US" dirty="0">
                <a:latin typeface="Book Antiqua" panose="02040602050305030304" pitchFamily="18" charset="0"/>
              </a:rPr>
              <a:t>High-volume parts usually have smaller die sizes than low-volume parts and therefore, have higher yield per wafer.</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49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descr="A picture containing text, bathroom, indoor, curtain&#10;&#10;Description automatically generated">
            <a:extLst>
              <a:ext uri="{FF2B5EF4-FFF2-40B4-BE49-F238E27FC236}">
                <a16:creationId xmlns:a16="http://schemas.microsoft.com/office/drawing/2014/main" id="{5D473A5C-D152-45E1-84AB-F7EA726C54B7}"/>
              </a:ext>
            </a:extLst>
          </p:cNvPr>
          <p:cNvPicPr>
            <a:picLocks noChangeAspect="1"/>
          </p:cNvPicPr>
          <p:nvPr/>
        </p:nvPicPr>
        <p:blipFill rotWithShape="1">
          <a:blip r:embed="rId2">
            <a:extLst>
              <a:ext uri="{28A0092B-C50C-407E-A947-70E740481C1C}">
                <a14:useLocalDpi xmlns:a14="http://schemas.microsoft.com/office/drawing/2010/main" val="0"/>
              </a:ext>
            </a:extLst>
          </a:blip>
          <a:srcRect t="19445" b="23413"/>
          <a:stretch/>
        </p:blipFill>
        <p:spPr>
          <a:xfrm>
            <a:off x="9344025" y="0"/>
            <a:ext cx="2847975" cy="914400"/>
          </a:xfrm>
          <a:prstGeom prst="rect">
            <a:avLst/>
          </a:prstGeom>
        </p:spPr>
      </p:pic>
    </p:spTree>
    <p:extLst>
      <p:ext uri="{BB962C8B-B14F-4D97-AF65-F5344CB8AC3E}">
        <p14:creationId xmlns:p14="http://schemas.microsoft.com/office/powerpoint/2010/main" val="172317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4844143"/>
          </a:xfrm>
        </p:spPr>
        <p:txBody>
          <a:bodyPr>
            <a:normAutofit fontScale="92500" lnSpcReduction="10000"/>
          </a:bodyPr>
          <a:lstStyle/>
          <a:p>
            <a:pPr algn="l"/>
            <a:r>
              <a:rPr lang="en-US" dirty="0">
                <a:solidFill>
                  <a:srgbClr val="222222"/>
                </a:solidFill>
                <a:latin typeface="Book Antiqua" panose="02040602050305030304" pitchFamily="18" charset="0"/>
              </a:rPr>
              <a:t>Whether your primary interest is </a:t>
            </a:r>
            <a:r>
              <a:rPr lang="en-US" dirty="0">
                <a:solidFill>
                  <a:srgbClr val="0070C0"/>
                </a:solidFill>
                <a:latin typeface="Book Antiqua" panose="02040602050305030304" pitchFamily="18" charset="0"/>
              </a:rPr>
              <a:t>hardware</a:t>
            </a:r>
            <a:r>
              <a:rPr lang="en-US" dirty="0">
                <a:solidFill>
                  <a:srgbClr val="222222"/>
                </a:solidFill>
                <a:latin typeface="Book Antiqua" panose="02040602050305030304" pitchFamily="18" charset="0"/>
              </a:rPr>
              <a:t> or </a:t>
            </a:r>
            <a:r>
              <a:rPr lang="en-US" dirty="0">
                <a:solidFill>
                  <a:srgbClr val="0070C0"/>
                </a:solidFill>
                <a:latin typeface="Book Antiqua" panose="02040602050305030304" pitchFamily="18" charset="0"/>
              </a:rPr>
              <a:t>software</a:t>
            </a:r>
            <a:r>
              <a:rPr lang="en-US" dirty="0">
                <a:solidFill>
                  <a:srgbClr val="222222"/>
                </a:solidFill>
                <a:latin typeface="Book Antiqua" panose="02040602050305030304" pitchFamily="18" charset="0"/>
              </a:rPr>
              <a:t>, computer science or electrical engineering, the central ideas in computer organization and design are the same.</a:t>
            </a:r>
          </a:p>
          <a:p>
            <a:pPr algn="l"/>
            <a:r>
              <a:rPr lang="en-US" dirty="0">
                <a:solidFill>
                  <a:srgbClr val="222222"/>
                </a:solidFill>
                <a:latin typeface="Book Antiqua" panose="02040602050305030304" pitchFamily="18" charset="0"/>
              </a:rPr>
              <a:t>For programs to run faster, they must become </a:t>
            </a:r>
            <a:r>
              <a:rPr lang="en-US" dirty="0">
                <a:solidFill>
                  <a:srgbClr val="FF0000"/>
                </a:solidFill>
                <a:latin typeface="Book Antiqua" panose="02040602050305030304" pitchFamily="18" charset="0"/>
              </a:rPr>
              <a:t>parallel</a:t>
            </a:r>
            <a:r>
              <a:rPr lang="en-US" dirty="0">
                <a:solidFill>
                  <a:srgbClr val="222222"/>
                </a:solidFill>
                <a:latin typeface="Book Antiqua" panose="02040602050305030304" pitchFamily="18" charset="0"/>
              </a:rPr>
              <a:t>.</a:t>
            </a:r>
          </a:p>
          <a:p>
            <a:pPr algn="l"/>
            <a:r>
              <a:rPr lang="en-US" dirty="0">
                <a:solidFill>
                  <a:srgbClr val="222222"/>
                </a:solidFill>
                <a:latin typeface="Book Antiqua" panose="02040602050305030304" pitchFamily="18" charset="0"/>
              </a:rPr>
              <a:t>The goal of many researchers is to make it possible for programmers to be unaware of the underlying parallel nature of the hardware they are programming. However, it will take many years to realize this vision.</a:t>
            </a:r>
          </a:p>
          <a:p>
            <a:pPr>
              <a:lnSpc>
                <a:spcPct val="100000"/>
              </a:lnSpc>
            </a:pPr>
            <a:r>
              <a:rPr lang="en-US" dirty="0">
                <a:solidFill>
                  <a:srgbClr val="222222"/>
                </a:solidFill>
                <a:latin typeface="Book Antiqua" panose="02040602050305030304" pitchFamily="18" charset="0"/>
              </a:rPr>
              <a:t>The audience for this book includes:</a:t>
            </a:r>
          </a:p>
          <a:p>
            <a:pPr lvl="1">
              <a:lnSpc>
                <a:spcPct val="100000"/>
              </a:lnSpc>
            </a:pPr>
            <a:r>
              <a:rPr lang="en-US" dirty="0">
                <a:solidFill>
                  <a:srgbClr val="222222"/>
                </a:solidFill>
                <a:latin typeface="Book Antiqua" panose="02040602050305030304" pitchFamily="18" charset="0"/>
              </a:rPr>
              <a:t>Readers with little experience in assembly language or logic design who need to understand </a:t>
            </a:r>
            <a:r>
              <a:rPr lang="en-US" dirty="0">
                <a:solidFill>
                  <a:srgbClr val="0070C0"/>
                </a:solidFill>
                <a:latin typeface="Book Antiqua" panose="02040602050305030304" pitchFamily="18" charset="0"/>
              </a:rPr>
              <a:t>basic computer organization </a:t>
            </a:r>
            <a:r>
              <a:rPr lang="en-US" dirty="0">
                <a:solidFill>
                  <a:srgbClr val="222222"/>
                </a:solidFill>
                <a:latin typeface="Book Antiqua" panose="02040602050305030304" pitchFamily="18" charset="0"/>
              </a:rPr>
              <a:t>.</a:t>
            </a:r>
          </a:p>
          <a:p>
            <a:pPr lvl="1">
              <a:lnSpc>
                <a:spcPct val="100000"/>
              </a:lnSpc>
            </a:pPr>
            <a:r>
              <a:rPr lang="en-US" dirty="0">
                <a:solidFill>
                  <a:srgbClr val="222222"/>
                </a:solidFill>
                <a:latin typeface="Book Antiqua" panose="02040602050305030304" pitchFamily="18" charset="0"/>
              </a:rPr>
              <a:t>Readers with backgrounds in assembly language and/or logic design who want to </a:t>
            </a:r>
            <a:r>
              <a:rPr lang="en-US" dirty="0">
                <a:solidFill>
                  <a:srgbClr val="0070C0"/>
                </a:solidFill>
                <a:latin typeface="Book Antiqua" panose="02040602050305030304" pitchFamily="18" charset="0"/>
              </a:rPr>
              <a:t>learn how to design a computer </a:t>
            </a:r>
            <a:r>
              <a:rPr lang="en-US" dirty="0">
                <a:solidFill>
                  <a:srgbClr val="222222"/>
                </a:solidFill>
                <a:latin typeface="Book Antiqua" panose="02040602050305030304" pitchFamily="18" charset="0"/>
              </a:rPr>
              <a:t>or </a:t>
            </a:r>
            <a:r>
              <a:rPr lang="en-US" dirty="0">
                <a:solidFill>
                  <a:srgbClr val="0070C0"/>
                </a:solidFill>
                <a:latin typeface="Book Antiqua" panose="02040602050305030304" pitchFamily="18" charset="0"/>
              </a:rPr>
              <a:t>understand how a system works</a:t>
            </a:r>
            <a:r>
              <a:rPr lang="en-US" dirty="0">
                <a:solidFill>
                  <a:srgbClr val="222222"/>
                </a:solidFill>
                <a:latin typeface="Book Antiqua" panose="02040602050305030304" pitchFamily="18" charset="0"/>
              </a:rPr>
              <a:t> and why it performs as it does.</a:t>
            </a:r>
            <a:endParaRPr lang="en-CA" dirty="0">
              <a:solidFill>
                <a:srgbClr val="222222"/>
              </a:solidFill>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About the Book</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1842489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1.6 Performance … </a:t>
            </a:r>
            <a:r>
              <a:rPr lang="en-US" sz="3200" dirty="0">
                <a:solidFill>
                  <a:srgbClr val="C00000"/>
                </a:solidFill>
                <a:highlight>
                  <a:srgbClr val="00FF00"/>
                </a:highlight>
                <a:latin typeface="Book Antiqua" panose="02040602050305030304" pitchFamily="18" charset="0"/>
              </a:rPr>
              <a:t>important/interesting topic</a:t>
            </a:r>
            <a:endParaRPr lang="en-CA" sz="4000" dirty="0">
              <a:solidFill>
                <a:srgbClr val="C00000"/>
              </a:solidFill>
              <a:highlight>
                <a:srgbClr val="00FF00"/>
              </a:highlight>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1110343"/>
          </a:xfrm>
        </p:spPr>
        <p:txBody>
          <a:bodyPr>
            <a:normAutofit/>
          </a:bodyPr>
          <a:lstStyle/>
          <a:p>
            <a:r>
              <a:rPr lang="en-US" dirty="0">
                <a:latin typeface="Book Antiqua" panose="02040602050305030304" pitchFamily="18" charset="0"/>
              </a:rPr>
              <a:t>Performance is used to choose between different computers.</a:t>
            </a:r>
          </a:p>
          <a:p>
            <a:r>
              <a:rPr lang="en-US" dirty="0">
                <a:latin typeface="Book Antiqua" panose="02040602050305030304" pitchFamily="18" charset="0"/>
              </a:rPr>
              <a:t>However, assessing the performance of computers is challenging.</a:t>
            </a:r>
          </a:p>
          <a:p>
            <a:endParaRPr lang="en-US" dirty="0">
              <a:latin typeface="Book Antiqua" panose="02040602050305030304" pitchFamily="18" charset="0"/>
            </a:endParaRPr>
          </a:p>
          <a:p>
            <a:endParaRPr lang="en-US" dirty="0">
              <a:latin typeface="Book Antiqua" panose="02040602050305030304" pitchFamily="18" charset="0"/>
            </a:endParaRPr>
          </a:p>
          <a:p>
            <a:pPr marL="0" indent="0">
              <a:buNone/>
            </a:pP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2ED0D48D-E57C-449B-AD38-02770EEC92FD}"/>
              </a:ext>
            </a:extLst>
          </p:cNvPr>
          <p:cNvPicPr>
            <a:picLocks noChangeAspect="1"/>
          </p:cNvPicPr>
          <p:nvPr/>
        </p:nvPicPr>
        <p:blipFill>
          <a:blip r:embed="rId2"/>
          <a:stretch>
            <a:fillRect/>
          </a:stretch>
        </p:blipFill>
        <p:spPr>
          <a:xfrm>
            <a:off x="983388" y="2331720"/>
            <a:ext cx="10004563" cy="2194560"/>
          </a:xfrm>
          <a:prstGeom prst="rect">
            <a:avLst/>
          </a:prstGeom>
        </p:spPr>
      </p:pic>
      <p:sp>
        <p:nvSpPr>
          <p:cNvPr id="8" name="Content Placeholder 2">
            <a:extLst>
              <a:ext uri="{FF2B5EF4-FFF2-40B4-BE49-F238E27FC236}">
                <a16:creationId xmlns:a16="http://schemas.microsoft.com/office/drawing/2014/main" id="{725F070A-7B33-4B9C-ABCE-D1D903222C97}"/>
              </a:ext>
            </a:extLst>
          </p:cNvPr>
          <p:cNvSpPr txBox="1">
            <a:spLocks/>
          </p:cNvSpPr>
          <p:nvPr/>
        </p:nvSpPr>
        <p:spPr>
          <a:xfrm>
            <a:off x="485775" y="5236025"/>
            <a:ext cx="11268075" cy="1110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000" dirty="0">
                <a:latin typeface="Book Antiqua" panose="02040602050305030304" pitchFamily="18" charset="0"/>
              </a:rPr>
              <a:t>Which plane had the best performance?</a:t>
            </a:r>
          </a:p>
          <a:p>
            <a:pPr algn="l"/>
            <a:r>
              <a:rPr lang="en-US" sz="3000" dirty="0">
                <a:solidFill>
                  <a:srgbClr val="FF0000"/>
                </a:solidFill>
                <a:latin typeface="Book Antiqua" panose="02040602050305030304" pitchFamily="18" charset="0"/>
              </a:rPr>
              <a:t>We would first need to define performance</a:t>
            </a:r>
            <a:endParaRPr lang="en-US" dirty="0">
              <a:solidFill>
                <a:srgbClr val="FF0000"/>
              </a:solidFill>
              <a:latin typeface="Book Antiqua" panose="02040602050305030304" pitchFamily="18" charset="0"/>
            </a:endParaRPr>
          </a:p>
          <a:p>
            <a:endParaRPr lang="en-US" dirty="0">
              <a:latin typeface="Book Antiqua" panose="02040602050305030304" pitchFamily="18" charset="0"/>
            </a:endParaRPr>
          </a:p>
          <a:p>
            <a:pPr marL="0" indent="0">
              <a:buFont typeface="Arial" panose="020B0604020202020204" pitchFamily="34" charset="0"/>
              <a:buNone/>
            </a:pPr>
            <a:endParaRPr lang="en-US" dirty="0">
              <a:latin typeface="Book Antiqua" panose="02040602050305030304" pitchFamily="18" charset="0"/>
            </a:endParaRPr>
          </a:p>
          <a:p>
            <a:endParaRPr lang="en-US" dirty="0">
              <a:latin typeface="Book Antiqua" panose="02040602050305030304" pitchFamily="18" charset="0"/>
            </a:endParaRPr>
          </a:p>
        </p:txBody>
      </p:sp>
      <p:sp>
        <p:nvSpPr>
          <p:cNvPr id="10" name="TextBox 9">
            <a:extLst>
              <a:ext uri="{FF2B5EF4-FFF2-40B4-BE49-F238E27FC236}">
                <a16:creationId xmlns:a16="http://schemas.microsoft.com/office/drawing/2014/main" id="{0FC314C4-80F1-4F86-AE35-5DA70CCF8EF5}"/>
              </a:ext>
            </a:extLst>
          </p:cNvPr>
          <p:cNvSpPr txBox="1"/>
          <p:nvPr/>
        </p:nvSpPr>
        <p:spPr>
          <a:xfrm>
            <a:off x="2286000" y="4481042"/>
            <a:ext cx="8001000" cy="400110"/>
          </a:xfrm>
          <a:prstGeom prst="rect">
            <a:avLst/>
          </a:prstGeom>
          <a:noFill/>
        </p:spPr>
        <p:txBody>
          <a:bodyPr wrap="square">
            <a:spAutoFit/>
          </a:bodyPr>
          <a:lstStyle/>
          <a:p>
            <a:r>
              <a:rPr lang="en-US" sz="2000" b="1" i="0" u="none" strike="noStrike" baseline="0" dirty="0">
                <a:solidFill>
                  <a:srgbClr val="0070C0"/>
                </a:solidFill>
                <a:latin typeface="ITCFranklinGothicStd-Hvy"/>
              </a:rPr>
              <a:t>The capacity, range, and speed for a number of commercial airplanes</a:t>
            </a:r>
            <a:endParaRPr lang="en-CA" sz="2000" b="1" dirty="0">
              <a:solidFill>
                <a:srgbClr val="0070C0"/>
              </a:solidFill>
            </a:endParaRPr>
          </a:p>
        </p:txBody>
      </p:sp>
      <p:sp>
        <p:nvSpPr>
          <p:cNvPr id="11" name="Oval 10">
            <a:extLst>
              <a:ext uri="{FF2B5EF4-FFF2-40B4-BE49-F238E27FC236}">
                <a16:creationId xmlns:a16="http://schemas.microsoft.com/office/drawing/2014/main" id="{0716A221-04E9-4081-B825-AEB19CAE827C}"/>
              </a:ext>
            </a:extLst>
          </p:cNvPr>
          <p:cNvSpPr/>
          <p:nvPr/>
        </p:nvSpPr>
        <p:spPr>
          <a:xfrm>
            <a:off x="3231787" y="3385600"/>
            <a:ext cx="806813" cy="493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0527C6CE-147E-46AA-AEA7-D18C794F3233}"/>
              </a:ext>
            </a:extLst>
          </p:cNvPr>
          <p:cNvSpPr/>
          <p:nvPr/>
        </p:nvSpPr>
        <p:spPr>
          <a:xfrm>
            <a:off x="4996544" y="4074295"/>
            <a:ext cx="806812" cy="493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EFF329BE-8318-45FC-B6FF-4F705705A9BC}"/>
              </a:ext>
            </a:extLst>
          </p:cNvPr>
          <p:cNvSpPr/>
          <p:nvPr/>
        </p:nvSpPr>
        <p:spPr>
          <a:xfrm>
            <a:off x="6824072" y="3701284"/>
            <a:ext cx="806813" cy="493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473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1.6 Performance</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14" name="Picture 13">
            <a:extLst>
              <a:ext uri="{FF2B5EF4-FFF2-40B4-BE49-F238E27FC236}">
                <a16:creationId xmlns:a16="http://schemas.microsoft.com/office/drawing/2014/main" id="{653E0B03-3060-4A2E-91AC-D6FF18038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844" y="1102519"/>
            <a:ext cx="366871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2DB2C6B9-43B2-4857-816E-DE099DE4A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856" y="1102519"/>
            <a:ext cx="36703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796CE217-EC8F-437A-8761-8D0474C50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844" y="3458369"/>
            <a:ext cx="366871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AD11B5A7-4A47-4D30-9BEA-C730F1E73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856" y="3458369"/>
            <a:ext cx="36703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701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Performance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dirty="0">
                <a:solidFill>
                  <a:srgbClr val="0070C0"/>
                </a:solidFill>
                <a:latin typeface="Book Antiqua" panose="02040602050305030304" pitchFamily="18" charset="0"/>
              </a:rPr>
              <a:t>Response/execution time </a:t>
            </a:r>
            <a:r>
              <a:rPr lang="en-US" dirty="0">
                <a:latin typeface="Book Antiqua" panose="02040602050305030304" pitchFamily="18" charset="0"/>
              </a:rPr>
              <a:t>: The total time required for the computer to complete a task, including disk accesses, memory accesses, I/O activities, operating system overhead, CPU execution time, and so on.</a:t>
            </a:r>
          </a:p>
          <a:p>
            <a:r>
              <a:rPr lang="en-US" dirty="0">
                <a:solidFill>
                  <a:srgbClr val="0070C0"/>
                </a:solidFill>
                <a:latin typeface="Book Antiqua" panose="02040602050305030304" pitchFamily="18" charset="0"/>
              </a:rPr>
              <a:t>Throughput,</a:t>
            </a:r>
            <a:r>
              <a:rPr lang="en-US" dirty="0">
                <a:latin typeface="Book Antiqua" panose="02040602050305030304" pitchFamily="18" charset="0"/>
              </a:rPr>
              <a:t> also called </a:t>
            </a:r>
            <a:r>
              <a:rPr lang="en-US" dirty="0">
                <a:solidFill>
                  <a:srgbClr val="0070C0"/>
                </a:solidFill>
                <a:latin typeface="Book Antiqua" panose="02040602050305030304" pitchFamily="18" charset="0"/>
              </a:rPr>
              <a:t>bandwidth</a:t>
            </a:r>
            <a:r>
              <a:rPr lang="en-US" dirty="0">
                <a:latin typeface="Book Antiqua" panose="02040602050305030304" pitchFamily="18" charset="0"/>
              </a:rPr>
              <a:t>: Another measure of performance, it is the number of tasks completed per unit time.</a:t>
            </a:r>
          </a:p>
          <a:p>
            <a:endParaRPr lang="en-US" dirty="0">
              <a:latin typeface="Book Antiqua" panose="02040602050305030304" pitchFamily="18" charset="0"/>
            </a:endParaRPr>
          </a:p>
          <a:p>
            <a:endParaRPr lang="en-US" dirty="0">
              <a:latin typeface="Book Antiqua" panose="02040602050305030304" pitchFamily="18" charset="0"/>
            </a:endParaRPr>
          </a:p>
          <a:p>
            <a:pPr marL="0" indent="0" algn="l">
              <a:buNone/>
            </a:pP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0BF0BDA3-FCB6-46B2-B475-5D2C986A8212}"/>
              </a:ext>
            </a:extLst>
          </p:cNvPr>
          <p:cNvPicPr>
            <a:picLocks noChangeAspect="1"/>
          </p:cNvPicPr>
          <p:nvPr/>
        </p:nvPicPr>
        <p:blipFill>
          <a:blip r:embed="rId2">
            <a:lum bright="-20000" contrast="40000"/>
          </a:blip>
          <a:stretch>
            <a:fillRect/>
          </a:stretch>
        </p:blipFill>
        <p:spPr>
          <a:xfrm>
            <a:off x="432808" y="3804330"/>
            <a:ext cx="3413930"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71409C4-85A3-4479-988E-D062B10D81C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01436" y="4962525"/>
            <a:ext cx="3876675" cy="1504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FE30271-1A95-45AB-83BE-2DE05D8446DC}"/>
              </a:ext>
            </a:extLst>
          </p:cNvPr>
          <p:cNvPicPr>
            <a:picLocks noChangeAspect="1"/>
          </p:cNvPicPr>
          <p:nvPr/>
        </p:nvPicPr>
        <p:blipFill>
          <a:blip r:embed="rId5">
            <a:lum bright="-20000" contrast="40000"/>
          </a:blip>
          <a:stretch>
            <a:fillRect/>
          </a:stretch>
        </p:blipFill>
        <p:spPr>
          <a:xfrm>
            <a:off x="5332253" y="3728085"/>
            <a:ext cx="5563275"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9992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Measuring Performance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lnSpcReduction="10000"/>
          </a:bodyPr>
          <a:lstStyle/>
          <a:p>
            <a:pPr algn="just"/>
            <a:r>
              <a:rPr lang="en-US" dirty="0">
                <a:solidFill>
                  <a:srgbClr val="0070C0"/>
                </a:solidFill>
                <a:latin typeface="Book Antiqua" panose="02040602050305030304" pitchFamily="18" charset="0"/>
              </a:rPr>
              <a:t>Time</a:t>
            </a:r>
            <a:r>
              <a:rPr lang="en-US" dirty="0">
                <a:latin typeface="Book Antiqua" panose="02040602050305030304" pitchFamily="18" charset="0"/>
              </a:rPr>
              <a:t> is the measure of computer </a:t>
            </a:r>
            <a:r>
              <a:rPr lang="en-US" dirty="0">
                <a:solidFill>
                  <a:srgbClr val="0070C0"/>
                </a:solidFill>
                <a:latin typeface="Book Antiqua" panose="02040602050305030304" pitchFamily="18" charset="0"/>
              </a:rPr>
              <a:t>performance</a:t>
            </a:r>
            <a:r>
              <a:rPr lang="en-US" dirty="0">
                <a:latin typeface="Book Antiqua" panose="02040602050305030304" pitchFamily="18" charset="0"/>
              </a:rPr>
              <a:t>: the computer that performs the same amount of work in the least time is the fastest.</a:t>
            </a:r>
            <a:endParaRPr lang="en-CA" dirty="0">
              <a:latin typeface="Book Antiqua" panose="02040602050305030304" pitchFamily="18" charset="0"/>
            </a:endParaRPr>
          </a:p>
          <a:p>
            <a:pPr algn="just"/>
            <a:r>
              <a:rPr lang="en-CA" dirty="0">
                <a:solidFill>
                  <a:srgbClr val="FF0000"/>
                </a:solidFill>
                <a:latin typeface="Book Antiqua" panose="02040602050305030304" pitchFamily="18" charset="0"/>
              </a:rPr>
              <a:t>wall clock time</a:t>
            </a:r>
            <a:r>
              <a:rPr lang="en-CA" dirty="0">
                <a:latin typeface="Book Antiqua" panose="02040602050305030304" pitchFamily="18" charset="0"/>
              </a:rPr>
              <a:t>,</a:t>
            </a:r>
            <a:r>
              <a:rPr lang="en-US" dirty="0">
                <a:latin typeface="Book Antiqua" panose="02040602050305030304" pitchFamily="18" charset="0"/>
              </a:rPr>
              <a:t> </a:t>
            </a:r>
            <a:r>
              <a:rPr lang="en-US" dirty="0">
                <a:solidFill>
                  <a:srgbClr val="0070C0"/>
                </a:solidFill>
                <a:latin typeface="Book Antiqua" panose="02040602050305030304" pitchFamily="18" charset="0"/>
              </a:rPr>
              <a:t>response time</a:t>
            </a:r>
            <a:r>
              <a:rPr lang="en-US" dirty="0">
                <a:latin typeface="Book Antiqua" panose="02040602050305030304" pitchFamily="18" charset="0"/>
              </a:rPr>
              <a:t>, or </a:t>
            </a:r>
            <a:r>
              <a:rPr lang="en-US" dirty="0">
                <a:solidFill>
                  <a:srgbClr val="FF0000"/>
                </a:solidFill>
                <a:latin typeface="Book Antiqua" panose="02040602050305030304" pitchFamily="18" charset="0"/>
              </a:rPr>
              <a:t>elapsed time</a:t>
            </a:r>
            <a:r>
              <a:rPr lang="en-US" dirty="0">
                <a:latin typeface="Book Antiqua" panose="02040602050305030304" pitchFamily="18" charset="0"/>
              </a:rPr>
              <a:t>: These terms mean the total time to complete a task, including disk accesses, memory accesses, input/output(I/O)activities, operating system overhead </a:t>
            </a:r>
            <a:r>
              <a:rPr lang="en-US" i="1" dirty="0">
                <a:latin typeface="Book Antiqua" panose="02040602050305030304" pitchFamily="18" charset="0"/>
              </a:rPr>
              <a:t>everything</a:t>
            </a:r>
            <a:r>
              <a:rPr lang="en-US" dirty="0">
                <a:latin typeface="Book Antiqua" panose="02040602050305030304" pitchFamily="18" charset="0"/>
              </a:rPr>
              <a:t>.</a:t>
            </a:r>
            <a:endParaRPr lang="en-CA" dirty="0">
              <a:latin typeface="Book Antiqua" panose="02040602050305030304" pitchFamily="18" charset="0"/>
            </a:endParaRPr>
          </a:p>
          <a:p>
            <a:pPr algn="just"/>
            <a:r>
              <a:rPr lang="en-CA" dirty="0">
                <a:latin typeface="Book Antiqua" panose="02040602050305030304" pitchFamily="18" charset="0"/>
              </a:rPr>
              <a:t>For shared computers, </a:t>
            </a:r>
            <a:r>
              <a:rPr lang="en-US" dirty="0">
                <a:latin typeface="Book Antiqua" panose="02040602050305030304" pitchFamily="18" charset="0"/>
              </a:rPr>
              <a:t>the system may try to optimize </a:t>
            </a:r>
            <a:r>
              <a:rPr lang="en-US" dirty="0">
                <a:solidFill>
                  <a:srgbClr val="0070C0"/>
                </a:solidFill>
                <a:latin typeface="Book Antiqua" panose="02040602050305030304" pitchFamily="18" charset="0"/>
              </a:rPr>
              <a:t>throughput</a:t>
            </a:r>
            <a:endParaRPr lang="en-CA" dirty="0">
              <a:solidFill>
                <a:srgbClr val="0070C0"/>
              </a:solidFill>
              <a:latin typeface="Book Antiqua" panose="02040602050305030304" pitchFamily="18" charset="0"/>
            </a:endParaRPr>
          </a:p>
          <a:p>
            <a:pPr algn="just"/>
            <a:r>
              <a:rPr lang="en-CA" dirty="0">
                <a:solidFill>
                  <a:srgbClr val="0070C0"/>
                </a:solidFill>
                <a:latin typeface="Book Antiqua" panose="02040602050305030304" pitchFamily="18" charset="0"/>
              </a:rPr>
              <a:t>CPU execution time</a:t>
            </a:r>
            <a:r>
              <a:rPr lang="en-CA" dirty="0">
                <a:latin typeface="Book Antiqua" panose="02040602050305030304" pitchFamily="18" charset="0"/>
              </a:rPr>
              <a:t>, also called </a:t>
            </a:r>
            <a:r>
              <a:rPr lang="en-CA" dirty="0">
                <a:solidFill>
                  <a:srgbClr val="0070C0"/>
                </a:solidFill>
                <a:latin typeface="Book Antiqua" panose="02040602050305030304" pitchFamily="18" charset="0"/>
              </a:rPr>
              <a:t>CPU </a:t>
            </a:r>
            <a:r>
              <a:rPr lang="en-US" dirty="0">
                <a:solidFill>
                  <a:srgbClr val="0070C0"/>
                </a:solidFill>
                <a:latin typeface="Book Antiqua" panose="02040602050305030304" pitchFamily="18" charset="0"/>
              </a:rPr>
              <a:t>time</a:t>
            </a:r>
            <a:r>
              <a:rPr lang="en-US" dirty="0">
                <a:latin typeface="Book Antiqua" panose="02040602050305030304" pitchFamily="18" charset="0"/>
              </a:rPr>
              <a:t>: The actual time the </a:t>
            </a:r>
            <a:r>
              <a:rPr lang="en-CA" dirty="0">
                <a:latin typeface="Book Antiqua" panose="02040602050305030304" pitchFamily="18" charset="0"/>
              </a:rPr>
              <a:t>CPU spends computing for a specific task (user + system).</a:t>
            </a:r>
          </a:p>
          <a:p>
            <a:pPr algn="just"/>
            <a:r>
              <a:rPr lang="en-CA" b="1" dirty="0">
                <a:solidFill>
                  <a:srgbClr val="0070C0"/>
                </a:solidFill>
                <a:latin typeface="Book Antiqua" panose="02040602050305030304" pitchFamily="18" charset="0"/>
              </a:rPr>
              <a:t>User</a:t>
            </a:r>
            <a:r>
              <a:rPr lang="en-CA" dirty="0">
                <a:solidFill>
                  <a:srgbClr val="0070C0"/>
                </a:solidFill>
                <a:latin typeface="Book Antiqua" panose="02040602050305030304" pitchFamily="18" charset="0"/>
              </a:rPr>
              <a:t> CPU time</a:t>
            </a:r>
            <a:r>
              <a:rPr lang="en-CA" dirty="0">
                <a:latin typeface="Book Antiqua" panose="02040602050305030304" pitchFamily="18" charset="0"/>
              </a:rPr>
              <a:t>: The </a:t>
            </a:r>
            <a:r>
              <a:rPr lang="en-US" dirty="0">
                <a:latin typeface="Book Antiqua" panose="02040602050305030304" pitchFamily="18" charset="0"/>
              </a:rPr>
              <a:t>CPU time spent in a </a:t>
            </a:r>
            <a:r>
              <a:rPr lang="en-CA" dirty="0">
                <a:latin typeface="Book Antiqua" panose="02040602050305030304" pitchFamily="18" charset="0"/>
              </a:rPr>
              <a:t>program itself.</a:t>
            </a:r>
          </a:p>
          <a:p>
            <a:pPr algn="just"/>
            <a:r>
              <a:rPr lang="en-CA" b="1" dirty="0">
                <a:solidFill>
                  <a:srgbClr val="0070C0"/>
                </a:solidFill>
                <a:latin typeface="Book Antiqua" panose="02040602050305030304" pitchFamily="18" charset="0"/>
              </a:rPr>
              <a:t>System</a:t>
            </a:r>
            <a:r>
              <a:rPr lang="en-CA" dirty="0">
                <a:solidFill>
                  <a:srgbClr val="0070C0"/>
                </a:solidFill>
                <a:latin typeface="Book Antiqua" panose="02040602050305030304" pitchFamily="18" charset="0"/>
              </a:rPr>
              <a:t> CPU time</a:t>
            </a:r>
            <a:r>
              <a:rPr lang="en-CA" dirty="0">
                <a:latin typeface="Book Antiqua" panose="02040602050305030304" pitchFamily="18" charset="0"/>
              </a:rPr>
              <a:t>: The CPU time spent in the operating system performing tasks on behalf of the program.</a:t>
            </a: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3659751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Understanding Program Performance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r>
              <a:rPr lang="en-US" dirty="0">
                <a:latin typeface="Book Antiqua" panose="02040602050305030304" pitchFamily="18" charset="0"/>
              </a:rPr>
              <a:t>Different applications are sensitive to different aspects of the performance of a computer system.</a:t>
            </a:r>
          </a:p>
          <a:p>
            <a:r>
              <a:rPr lang="en-CA" dirty="0">
                <a:latin typeface="Book Antiqua" panose="02040602050305030304" pitchFamily="18" charset="0"/>
              </a:rPr>
              <a:t>Performance can be measured by total elapsed time, throughput, response time.</a:t>
            </a:r>
            <a:endParaRPr lang="en-US" dirty="0">
              <a:latin typeface="Book Antiqua" panose="02040602050305030304" pitchFamily="18" charset="0"/>
            </a:endParaRPr>
          </a:p>
          <a:p>
            <a:r>
              <a:rPr lang="en-US" dirty="0">
                <a:solidFill>
                  <a:srgbClr val="0070C0"/>
                </a:solidFill>
                <a:latin typeface="Book Antiqua" panose="02040602050305030304" pitchFamily="18" charset="0"/>
              </a:rPr>
              <a:t>Clock cycle </a:t>
            </a:r>
            <a:r>
              <a:rPr lang="en-US" dirty="0">
                <a:latin typeface="Book Antiqua" panose="02040602050305030304" pitchFamily="18" charset="0"/>
              </a:rPr>
              <a:t>also called </a:t>
            </a:r>
            <a:r>
              <a:rPr lang="en-US" dirty="0">
                <a:solidFill>
                  <a:srgbClr val="0070C0"/>
                </a:solidFill>
                <a:latin typeface="Book Antiqua" panose="02040602050305030304" pitchFamily="18" charset="0"/>
              </a:rPr>
              <a:t>tick</a:t>
            </a:r>
            <a:r>
              <a:rPr lang="en-US" dirty="0">
                <a:latin typeface="Book Antiqua" panose="02040602050305030304" pitchFamily="18" charset="0"/>
              </a:rPr>
              <a:t>, </a:t>
            </a:r>
            <a:r>
              <a:rPr lang="en-US" dirty="0">
                <a:solidFill>
                  <a:srgbClr val="FF0000"/>
                </a:solidFill>
                <a:latin typeface="Book Antiqua" panose="02040602050305030304" pitchFamily="18" charset="0"/>
              </a:rPr>
              <a:t>clock tick</a:t>
            </a:r>
            <a:r>
              <a:rPr lang="en-US" dirty="0">
                <a:latin typeface="Book Antiqua" panose="02040602050305030304" pitchFamily="18" charset="0"/>
              </a:rPr>
              <a:t>, </a:t>
            </a:r>
            <a:r>
              <a:rPr lang="en-US" dirty="0">
                <a:solidFill>
                  <a:srgbClr val="0070C0"/>
                </a:solidFill>
                <a:latin typeface="Book Antiqua" panose="02040602050305030304" pitchFamily="18" charset="0"/>
              </a:rPr>
              <a:t>clock period</a:t>
            </a:r>
            <a:r>
              <a:rPr lang="en-US" dirty="0">
                <a:latin typeface="Book Antiqua" panose="02040602050305030304" pitchFamily="18" charset="0"/>
              </a:rPr>
              <a:t>, </a:t>
            </a:r>
            <a:r>
              <a:rPr lang="en-US" dirty="0">
                <a:solidFill>
                  <a:srgbClr val="FF0000"/>
                </a:solidFill>
                <a:latin typeface="Book Antiqua" panose="02040602050305030304" pitchFamily="18" charset="0"/>
              </a:rPr>
              <a:t>clock</a:t>
            </a:r>
            <a:r>
              <a:rPr lang="en-US" dirty="0">
                <a:latin typeface="Book Antiqua" panose="02040602050305030304" pitchFamily="18" charset="0"/>
              </a:rPr>
              <a:t>, or </a:t>
            </a:r>
            <a:r>
              <a:rPr lang="en-US" dirty="0">
                <a:solidFill>
                  <a:srgbClr val="0070C0"/>
                </a:solidFill>
                <a:latin typeface="Book Antiqua" panose="02040602050305030304" pitchFamily="18" charset="0"/>
              </a:rPr>
              <a:t>cycle</a:t>
            </a:r>
            <a:r>
              <a:rPr lang="en-US" dirty="0">
                <a:latin typeface="Book Antiqua" panose="02040602050305030304" pitchFamily="18" charset="0"/>
              </a:rPr>
              <a:t>. The time for one clock period, usually of the processor clock, which runs at a constant rate.</a:t>
            </a:r>
            <a:endParaRPr lang="en-CA" dirty="0">
              <a:latin typeface="Book Antiqua" panose="02040602050305030304" pitchFamily="18" charset="0"/>
            </a:endParaRPr>
          </a:p>
          <a:p>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032688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CPU Performance and Its Factors</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3817398"/>
            <a:ext cx="11107511" cy="2592927"/>
          </a:xfrm>
        </p:spPr>
        <p:txBody>
          <a:bodyPr>
            <a:normAutofit/>
          </a:bodyPr>
          <a:lstStyle/>
          <a:p>
            <a:pPr algn="l"/>
            <a:r>
              <a:rPr lang="en-US" dirty="0">
                <a:latin typeface="Book Antiqua" panose="02040602050305030304" pitchFamily="18" charset="0"/>
              </a:rPr>
              <a:t>So, the hardware designer can improve performance by reducing the number of clock cycles required for a program or the length of </a:t>
            </a:r>
            <a:r>
              <a:rPr lang="en-CA" dirty="0">
                <a:latin typeface="Book Antiqua" panose="02040602050305030304" pitchFamily="18" charset="0"/>
              </a:rPr>
              <a:t>the clock cycle.</a:t>
            </a:r>
          </a:p>
          <a:p>
            <a:pPr algn="l"/>
            <a:r>
              <a:rPr lang="en-US" dirty="0">
                <a:latin typeface="Book Antiqua" panose="02040602050305030304" pitchFamily="18" charset="0"/>
              </a:rPr>
              <a:t>So, many techniques that decrease the number of clock cycles may also increase </a:t>
            </a:r>
            <a:r>
              <a:rPr lang="en-CA" dirty="0">
                <a:latin typeface="Book Antiqua" panose="02040602050305030304" pitchFamily="18" charset="0"/>
              </a:rPr>
              <a:t>the clock cycle time.</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10" name="Picture 9">
            <a:extLst>
              <a:ext uri="{FF2B5EF4-FFF2-40B4-BE49-F238E27FC236}">
                <a16:creationId xmlns:a16="http://schemas.microsoft.com/office/drawing/2014/main" id="{02E86C65-75FD-4E5F-AA2C-12F224CE2F1D}"/>
              </a:ext>
            </a:extLst>
          </p:cNvPr>
          <p:cNvPicPr>
            <a:picLocks noChangeAspect="1"/>
          </p:cNvPicPr>
          <p:nvPr/>
        </p:nvPicPr>
        <p:blipFill>
          <a:blip r:embed="rId2">
            <a:lum bright="-20000" contrast="40000"/>
          </a:blip>
          <a:stretch>
            <a:fillRect/>
          </a:stretch>
        </p:blipFill>
        <p:spPr>
          <a:xfrm>
            <a:off x="2118678" y="988738"/>
            <a:ext cx="6491922" cy="1005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93B34BA-2D19-4BB8-89C1-9733E27D6EB6}"/>
              </a:ext>
            </a:extLst>
          </p:cNvPr>
          <p:cNvPicPr>
            <a:picLocks noChangeAspect="1"/>
          </p:cNvPicPr>
          <p:nvPr/>
        </p:nvPicPr>
        <p:blipFill>
          <a:blip r:embed="rId3">
            <a:lum bright="-20000" contrast="40000"/>
          </a:blip>
          <a:stretch>
            <a:fillRect/>
          </a:stretch>
        </p:blipFill>
        <p:spPr>
          <a:xfrm>
            <a:off x="2547007" y="2423160"/>
            <a:ext cx="5810944" cy="1005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1244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Improving Performance</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66BB7BFE-0CEB-4377-85C7-5E3BC233EB02}"/>
              </a:ext>
            </a:extLst>
          </p:cNvPr>
          <p:cNvPicPr>
            <a:picLocks noGrp="1" noChangeAspect="1"/>
          </p:cNvPicPr>
          <p:nvPr>
            <p:ph idx="1"/>
          </p:nvPr>
        </p:nvPicPr>
        <p:blipFill>
          <a:blip r:embed="rId2">
            <a:lum bright="-20000" contrast="40000"/>
          </a:blip>
          <a:stretch>
            <a:fillRect/>
          </a:stretch>
        </p:blipFill>
        <p:spPr>
          <a:xfrm>
            <a:off x="0" y="933450"/>
            <a:ext cx="7775823" cy="2103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11" name="Picture 10">
            <a:extLst>
              <a:ext uri="{FF2B5EF4-FFF2-40B4-BE49-F238E27FC236}">
                <a16:creationId xmlns:a16="http://schemas.microsoft.com/office/drawing/2014/main" id="{141FDC24-DECC-41ED-B575-64E6E5CE9AD2}"/>
              </a:ext>
            </a:extLst>
          </p:cNvPr>
          <p:cNvPicPr>
            <a:picLocks noChangeAspect="1"/>
          </p:cNvPicPr>
          <p:nvPr/>
        </p:nvPicPr>
        <p:blipFill>
          <a:blip r:embed="rId3">
            <a:lum bright="-20000" contrast="40000"/>
          </a:blip>
          <a:stretch>
            <a:fillRect/>
          </a:stretch>
        </p:blipFill>
        <p:spPr>
          <a:xfrm>
            <a:off x="6134100" y="3887470"/>
            <a:ext cx="6096000"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9040786-26E0-4FCC-A820-72D023E9E9C7}"/>
              </a:ext>
            </a:extLst>
          </p:cNvPr>
          <p:cNvPicPr>
            <a:picLocks noChangeAspect="1"/>
          </p:cNvPicPr>
          <p:nvPr/>
        </p:nvPicPr>
        <p:blipFill>
          <a:blip r:embed="rId4">
            <a:lum bright="-20000" contrast="40000"/>
          </a:blip>
          <a:stretch>
            <a:fillRect/>
          </a:stretch>
        </p:blipFill>
        <p:spPr>
          <a:xfrm>
            <a:off x="1" y="3021514"/>
            <a:ext cx="6095999"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471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Instruction Performance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r>
              <a:rPr lang="en-US" dirty="0">
                <a:latin typeface="Book Antiqua" panose="02040602050305030304" pitchFamily="18" charset="0"/>
              </a:rPr>
              <a:t>The previous equations did not include any reference to the number of </a:t>
            </a:r>
            <a:r>
              <a:rPr lang="en-US" dirty="0">
                <a:solidFill>
                  <a:srgbClr val="0070C0"/>
                </a:solidFill>
                <a:latin typeface="Book Antiqua" panose="02040602050305030304" pitchFamily="18" charset="0"/>
              </a:rPr>
              <a:t>instructions</a:t>
            </a:r>
            <a:r>
              <a:rPr lang="en-US" dirty="0">
                <a:latin typeface="Book Antiqua" panose="02040602050305030304" pitchFamily="18" charset="0"/>
              </a:rPr>
              <a:t> needed for the program.</a:t>
            </a:r>
          </a:p>
          <a:p>
            <a:r>
              <a:rPr lang="en-US" dirty="0">
                <a:solidFill>
                  <a:srgbClr val="0070C0"/>
                </a:solidFill>
                <a:latin typeface="Book Antiqua" panose="02040602050305030304" pitchFamily="18" charset="0"/>
              </a:rPr>
              <a:t>Execution time </a:t>
            </a:r>
            <a:r>
              <a:rPr lang="en-US" dirty="0">
                <a:latin typeface="Book Antiqua" panose="02040602050305030304" pitchFamily="18" charset="0"/>
              </a:rPr>
              <a:t>equals the number of instructions executed multiplied by the </a:t>
            </a:r>
            <a:r>
              <a:rPr lang="en-US" dirty="0">
                <a:solidFill>
                  <a:srgbClr val="FF0000"/>
                </a:solidFill>
                <a:latin typeface="Book Antiqua" panose="02040602050305030304" pitchFamily="18" charset="0"/>
              </a:rPr>
              <a:t>average time per instruction</a:t>
            </a:r>
          </a:p>
          <a:p>
            <a:endParaRPr lang="en-US" dirty="0">
              <a:latin typeface="Book Antiqua" panose="02040602050305030304" pitchFamily="18" charset="0"/>
            </a:endParaRPr>
          </a:p>
          <a:p>
            <a:endParaRPr lang="en-US" dirty="0">
              <a:latin typeface="Book Antiqua" panose="02040602050305030304" pitchFamily="18" charset="0"/>
            </a:endParaRPr>
          </a:p>
          <a:p>
            <a:pPr algn="l"/>
            <a:r>
              <a:rPr lang="en-CA" dirty="0">
                <a:latin typeface="Book Antiqua" panose="02040602050305030304" pitchFamily="18" charset="0"/>
              </a:rPr>
              <a:t>Clock cycles per instruction (</a:t>
            </a:r>
            <a:r>
              <a:rPr lang="en-CA" dirty="0">
                <a:solidFill>
                  <a:srgbClr val="0070C0"/>
                </a:solidFill>
                <a:latin typeface="Book Antiqua" panose="02040602050305030304" pitchFamily="18" charset="0"/>
              </a:rPr>
              <a:t>CPI</a:t>
            </a:r>
            <a:r>
              <a:rPr lang="en-CA" dirty="0">
                <a:latin typeface="Book Antiqua" panose="02040602050305030304" pitchFamily="18" charset="0"/>
              </a:rPr>
              <a:t>): Average number of clock cycles per instruction for a program or program fragment.</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72B30D1D-FC5B-40DA-8AF7-82299CB6A337}"/>
              </a:ext>
            </a:extLst>
          </p:cNvPr>
          <p:cNvPicPr>
            <a:picLocks noChangeAspect="1"/>
          </p:cNvPicPr>
          <p:nvPr/>
        </p:nvPicPr>
        <p:blipFill>
          <a:blip r:embed="rId2">
            <a:lum bright="-20000" contrast="40000"/>
          </a:blip>
          <a:stretch>
            <a:fillRect/>
          </a:stretch>
        </p:blipFill>
        <p:spPr>
          <a:xfrm>
            <a:off x="2725359" y="2926080"/>
            <a:ext cx="7080292" cy="1005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0F64BD4E-5C0C-4DBB-A96E-BEC6F8B4EF72}"/>
              </a:ext>
            </a:extLst>
          </p:cNvPr>
          <p:cNvPicPr>
            <a:picLocks noChangeAspect="1"/>
          </p:cNvPicPr>
          <p:nvPr/>
        </p:nvPicPr>
        <p:blipFill>
          <a:blip r:embed="rId3">
            <a:lum bright="-20000" contrast="40000"/>
          </a:blip>
          <a:stretch>
            <a:fillRect/>
          </a:stretch>
        </p:blipFill>
        <p:spPr>
          <a:xfrm>
            <a:off x="7398476" y="1522295"/>
            <a:ext cx="4023360" cy="62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1421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Using the Performance Equation</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A153AB48-932B-4866-B12A-3E8538FD1075}"/>
              </a:ext>
            </a:extLst>
          </p:cNvPr>
          <p:cNvPicPr>
            <a:picLocks noGrp="1" noChangeAspect="1"/>
          </p:cNvPicPr>
          <p:nvPr>
            <p:ph idx="1"/>
          </p:nvPr>
        </p:nvPicPr>
        <p:blipFill>
          <a:blip r:embed="rId2">
            <a:lum bright="-20000" contrast="40000"/>
          </a:blip>
          <a:stretch>
            <a:fillRect/>
          </a:stretch>
        </p:blipFill>
        <p:spPr>
          <a:xfrm>
            <a:off x="237200" y="1222549"/>
            <a:ext cx="8493359"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11" name="Picture 10">
            <a:extLst>
              <a:ext uri="{FF2B5EF4-FFF2-40B4-BE49-F238E27FC236}">
                <a16:creationId xmlns:a16="http://schemas.microsoft.com/office/drawing/2014/main" id="{1221394E-49C3-40BD-BF10-DF1771E41652}"/>
              </a:ext>
            </a:extLst>
          </p:cNvPr>
          <p:cNvPicPr>
            <a:picLocks noChangeAspect="1"/>
          </p:cNvPicPr>
          <p:nvPr/>
        </p:nvPicPr>
        <p:blipFill>
          <a:blip r:embed="rId3">
            <a:lum bright="-20000" contrast="40000"/>
          </a:blip>
          <a:stretch>
            <a:fillRect/>
          </a:stretch>
        </p:blipFill>
        <p:spPr>
          <a:xfrm>
            <a:off x="237200" y="2883248"/>
            <a:ext cx="6482839" cy="256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B6A0BA44-019C-436B-99CA-6A53BFF34A8C}"/>
              </a:ext>
            </a:extLst>
          </p:cNvPr>
          <p:cNvPicPr>
            <a:picLocks noChangeAspect="1"/>
          </p:cNvPicPr>
          <p:nvPr/>
        </p:nvPicPr>
        <p:blipFill>
          <a:blip r:embed="rId4">
            <a:lum bright="-20000" contrast="40000"/>
          </a:blip>
          <a:stretch>
            <a:fillRect/>
          </a:stretch>
        </p:blipFill>
        <p:spPr>
          <a:xfrm>
            <a:off x="5695116" y="3704590"/>
            <a:ext cx="6402641" cy="26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0487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Classic CPU Performance Equation</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r>
              <a:rPr lang="en-CA" dirty="0">
                <a:solidFill>
                  <a:srgbClr val="0070C0"/>
                </a:solidFill>
                <a:latin typeface="Book Antiqua" panose="02040602050305030304" pitchFamily="18" charset="0"/>
              </a:rPr>
              <a:t>Instruction count</a:t>
            </a:r>
            <a:r>
              <a:rPr lang="en-CA" dirty="0">
                <a:latin typeface="Book Antiqua" panose="02040602050305030304" pitchFamily="18" charset="0"/>
              </a:rPr>
              <a:t>: The number of instructions executed by the program.</a:t>
            </a:r>
            <a:r>
              <a:rPr lang="en-US" dirty="0">
                <a:latin typeface="Book Antiqua" panose="02040602050305030304" pitchFamily="18" charset="0"/>
              </a:rPr>
              <a:t> </a:t>
            </a:r>
          </a:p>
          <a:p>
            <a:endParaRPr lang="en-US" dirty="0">
              <a:latin typeface="Book Antiqua" panose="02040602050305030304" pitchFamily="18" charset="0"/>
            </a:endParaRPr>
          </a:p>
          <a:p>
            <a:endParaRPr lang="en-US" dirty="0">
              <a:latin typeface="Book Antiqua" panose="02040602050305030304" pitchFamily="18" charset="0"/>
            </a:endParaRPr>
          </a:p>
          <a:p>
            <a:pPr algn="l"/>
            <a:r>
              <a:rPr lang="en-US" dirty="0">
                <a:latin typeface="Book Antiqua" panose="02040602050305030304" pitchFamily="18" charset="0"/>
              </a:rPr>
              <a:t>We can use these formulas to compare two different implementations or to evaluate a design alternative if we know its impact on these </a:t>
            </a:r>
            <a:r>
              <a:rPr lang="en-CA" dirty="0">
                <a:latin typeface="Book Antiqua" panose="02040602050305030304" pitchFamily="18" charset="0"/>
              </a:rPr>
              <a:t>three parameters.</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59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F395CFEC-B23F-47FB-97E8-5E61A8CB33A4}"/>
              </a:ext>
            </a:extLst>
          </p:cNvPr>
          <p:cNvPicPr>
            <a:picLocks noChangeAspect="1"/>
          </p:cNvPicPr>
          <p:nvPr/>
        </p:nvPicPr>
        <p:blipFill>
          <a:blip r:embed="rId2">
            <a:lum bright="-20000" contrast="40000"/>
          </a:blip>
          <a:stretch>
            <a:fillRect/>
          </a:stretch>
        </p:blipFill>
        <p:spPr>
          <a:xfrm>
            <a:off x="423630" y="2104712"/>
            <a:ext cx="6598606" cy="731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4D38412-3337-44AD-9290-EA8A5BB34888}"/>
              </a:ext>
            </a:extLst>
          </p:cNvPr>
          <p:cNvPicPr>
            <a:picLocks noChangeAspect="1"/>
          </p:cNvPicPr>
          <p:nvPr/>
        </p:nvPicPr>
        <p:blipFill>
          <a:blip r:embed="rId3">
            <a:lum bright="-20000" contrast="40000"/>
          </a:blip>
          <a:stretch>
            <a:fillRect/>
          </a:stretch>
        </p:blipFill>
        <p:spPr>
          <a:xfrm>
            <a:off x="7235009" y="1921832"/>
            <a:ext cx="4868211" cy="1097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546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Organization</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968824"/>
            <a:ext cx="11268075" cy="5651051"/>
          </a:xfrm>
        </p:spPr>
        <p:txBody>
          <a:bodyPr>
            <a:noAutofit/>
          </a:bodyPr>
          <a:lstStyle/>
          <a:p>
            <a:pPr marL="0" indent="0" algn="l" fontAlgn="base">
              <a:buNone/>
            </a:pPr>
            <a:r>
              <a:rPr lang="en-US" sz="2000" dirty="0">
                <a:latin typeface="Book Antiqua" panose="02040602050305030304" pitchFamily="18" charset="0"/>
              </a:rPr>
              <a:t>Textbook:  “</a:t>
            </a:r>
            <a:r>
              <a:rPr lang="en-US" sz="2000" b="0" i="0" dirty="0">
                <a:effectLst/>
                <a:highlight>
                  <a:srgbClr val="FFFF00"/>
                </a:highlight>
                <a:latin typeface="Book Antiqua" panose="02040602050305030304" pitchFamily="18" charset="0"/>
              </a:rPr>
              <a:t>Computer Organization and Design RISC-V Edition, The Hardware </a:t>
            </a:r>
          </a:p>
          <a:p>
            <a:pPr marL="0" indent="0" algn="l" fontAlgn="base">
              <a:buNone/>
            </a:pPr>
            <a:r>
              <a:rPr lang="en-US" sz="2000" b="0" i="0" dirty="0">
                <a:effectLst/>
                <a:latin typeface="Book Antiqua" panose="02040602050305030304" pitchFamily="18" charset="0"/>
              </a:rPr>
              <a:t>                         </a:t>
            </a:r>
            <a:r>
              <a:rPr lang="en-US" sz="2000" b="0" i="0" dirty="0">
                <a:effectLst/>
                <a:highlight>
                  <a:srgbClr val="FFFF00"/>
                </a:highlight>
                <a:latin typeface="Book Antiqua" panose="02040602050305030304" pitchFamily="18" charset="0"/>
              </a:rPr>
              <a:t>Software Interface</a:t>
            </a:r>
            <a:r>
              <a:rPr lang="en-US" sz="2000" b="0" i="0" dirty="0">
                <a:effectLst/>
                <a:latin typeface="Book Antiqua" panose="02040602050305030304" pitchFamily="18" charset="0"/>
              </a:rPr>
              <a:t>”, 1st Edition </a:t>
            </a:r>
          </a:p>
          <a:p>
            <a:r>
              <a:rPr lang="en-US" sz="2000" dirty="0">
                <a:solidFill>
                  <a:srgbClr val="0070C0"/>
                </a:solidFill>
                <a:latin typeface="Book Antiqua" panose="02040602050305030304" pitchFamily="18" charset="0"/>
              </a:rPr>
              <a:t>Computer</a:t>
            </a:r>
            <a:r>
              <a:rPr lang="en-US" sz="2000" dirty="0">
                <a:latin typeface="Book Antiqua" panose="02040602050305030304" pitchFamily="18" charset="0"/>
              </a:rPr>
              <a:t>: Personal computer (PC), Embedded system(ES)</a:t>
            </a:r>
          </a:p>
          <a:p>
            <a:r>
              <a:rPr lang="en-US" sz="2000" dirty="0">
                <a:solidFill>
                  <a:srgbClr val="0070C0"/>
                </a:solidFill>
                <a:latin typeface="Book Antiqua" panose="02040602050305030304" pitchFamily="18" charset="0"/>
              </a:rPr>
              <a:t>Organization: </a:t>
            </a:r>
            <a:r>
              <a:rPr lang="en-US" sz="2000" dirty="0">
                <a:latin typeface="Book Antiqua" panose="02040602050305030304" pitchFamily="18" charset="0"/>
              </a:rPr>
              <a:t>Understand the overall basic computer hardware </a:t>
            </a:r>
            <a:r>
              <a:rPr lang="en-US" sz="2000" dirty="0">
                <a:solidFill>
                  <a:srgbClr val="FF0000"/>
                </a:solidFill>
                <a:latin typeface="Book Antiqua" panose="02040602050305030304" pitchFamily="18" charset="0"/>
              </a:rPr>
              <a:t>structure</a:t>
            </a:r>
            <a:r>
              <a:rPr lang="en-US" sz="2000" dirty="0">
                <a:latin typeface="Book Antiqua" panose="02040602050305030304" pitchFamily="18" charset="0"/>
              </a:rPr>
              <a:t>, including the </a:t>
            </a:r>
            <a:r>
              <a:rPr lang="en-US" sz="2000" dirty="0">
                <a:solidFill>
                  <a:srgbClr val="FF0000"/>
                </a:solidFill>
                <a:latin typeface="Book Antiqua" panose="02040602050305030304" pitchFamily="18" charset="0"/>
              </a:rPr>
              <a:t>peripheral</a:t>
            </a:r>
            <a:r>
              <a:rPr lang="en-US" sz="2000" dirty="0">
                <a:latin typeface="Book Antiqua" panose="02040602050305030304" pitchFamily="18" charset="0"/>
              </a:rPr>
              <a:t> devices.</a:t>
            </a:r>
          </a:p>
          <a:p>
            <a:r>
              <a:rPr lang="en-US" sz="2000" dirty="0">
                <a:solidFill>
                  <a:srgbClr val="0070C0"/>
                </a:solidFill>
                <a:latin typeface="Book Antiqua" panose="02040602050305030304" pitchFamily="18" charset="0"/>
              </a:rPr>
              <a:t>Design:</a:t>
            </a:r>
            <a:r>
              <a:rPr lang="en-US" sz="2000" b="0" i="0" dirty="0">
                <a:solidFill>
                  <a:srgbClr val="202124"/>
                </a:solidFill>
                <a:effectLst/>
                <a:latin typeface="Book Antiqua" panose="02040602050305030304" pitchFamily="18" charset="0"/>
              </a:rPr>
              <a:t> T</a:t>
            </a:r>
            <a:r>
              <a:rPr lang="en-US" sz="2000" dirty="0">
                <a:latin typeface="Book Antiqua" panose="02040602050305030304" pitchFamily="18" charset="0"/>
              </a:rPr>
              <a:t>he structure in which components relate to each other /Determining what hardware should be used and how the parts should be connected.</a:t>
            </a:r>
          </a:p>
          <a:p>
            <a:r>
              <a:rPr lang="en-US" sz="2000" dirty="0">
                <a:solidFill>
                  <a:srgbClr val="0070C0"/>
                </a:solidFill>
                <a:latin typeface="Book Antiqua" panose="02040602050305030304" pitchFamily="18" charset="0"/>
              </a:rPr>
              <a:t>Architecture:  </a:t>
            </a:r>
            <a:r>
              <a:rPr lang="en-US" sz="2000" dirty="0">
                <a:latin typeface="Book Antiqua" panose="02040602050305030304" pitchFamily="18" charset="0"/>
              </a:rPr>
              <a:t>Set of </a:t>
            </a:r>
            <a:r>
              <a:rPr lang="en-US" sz="2000" dirty="0">
                <a:solidFill>
                  <a:srgbClr val="FF0000"/>
                </a:solidFill>
                <a:latin typeface="Book Antiqua" panose="02040602050305030304" pitchFamily="18" charset="0"/>
              </a:rPr>
              <a:t>rules</a:t>
            </a:r>
            <a:r>
              <a:rPr lang="en-US" sz="2000" dirty="0">
                <a:latin typeface="Book Antiqua" panose="02040602050305030304" pitchFamily="18" charset="0"/>
              </a:rPr>
              <a:t> and </a:t>
            </a:r>
            <a:r>
              <a:rPr lang="en-US" sz="2000" dirty="0">
                <a:solidFill>
                  <a:srgbClr val="FF0000"/>
                </a:solidFill>
                <a:latin typeface="Book Antiqua" panose="02040602050305030304" pitchFamily="18" charset="0"/>
              </a:rPr>
              <a:t>methods</a:t>
            </a:r>
            <a:r>
              <a:rPr lang="en-US" sz="2000" dirty="0">
                <a:latin typeface="Book Antiqua" panose="02040602050305030304" pitchFamily="18" charset="0"/>
              </a:rPr>
              <a:t> that describe the functionality, organization, and implementation of computer systems /  The science and art of selecting and interconnecting hardware components to create computers that meet functional, performance and cost goals.</a:t>
            </a:r>
          </a:p>
          <a:p>
            <a:r>
              <a:rPr lang="en-US" sz="2000" dirty="0">
                <a:solidFill>
                  <a:srgbClr val="0070C0"/>
                </a:solidFill>
                <a:latin typeface="Book Antiqua" panose="02040602050305030304" pitchFamily="18" charset="0"/>
              </a:rPr>
              <a:t>RISC-V: </a:t>
            </a:r>
            <a:r>
              <a:rPr lang="en-CA" sz="2000" dirty="0">
                <a:latin typeface="Book Antiqua" panose="02040602050305030304" pitchFamily="18" charset="0"/>
              </a:rPr>
              <a:t>Reduced Instruction Set Computer vs Complex Instruction Set Computer (</a:t>
            </a:r>
            <a:r>
              <a:rPr lang="en-CA" sz="2000" dirty="0">
                <a:solidFill>
                  <a:srgbClr val="FF0000"/>
                </a:solidFill>
                <a:latin typeface="Book Antiqua" panose="02040602050305030304" pitchFamily="18" charset="0"/>
              </a:rPr>
              <a:t>CISC</a:t>
            </a:r>
            <a:r>
              <a:rPr lang="en-CA" sz="2000" dirty="0">
                <a:latin typeface="Book Antiqua" panose="02040602050305030304" pitchFamily="18" charset="0"/>
              </a:rPr>
              <a:t>)</a:t>
            </a:r>
            <a:endParaRPr lang="en-US" sz="2000" dirty="0">
              <a:latin typeface="Book Antiqua" panose="02040602050305030304" pitchFamily="18" charset="0"/>
            </a:endParaRPr>
          </a:p>
          <a:p>
            <a:r>
              <a:rPr lang="en-US" sz="2000" dirty="0">
                <a:solidFill>
                  <a:srgbClr val="0070C0"/>
                </a:solidFill>
                <a:latin typeface="Book Antiqua" panose="02040602050305030304" pitchFamily="18" charset="0"/>
              </a:rPr>
              <a:t>ARM: </a:t>
            </a:r>
            <a:r>
              <a:rPr lang="en-US" sz="2000" dirty="0">
                <a:latin typeface="Book Antiqua" panose="02040602050305030304" pitchFamily="18" charset="0"/>
              </a:rPr>
              <a:t>Arm is the leading technology provider of processor IP, offering the widest range of cores to address the </a:t>
            </a:r>
            <a:r>
              <a:rPr lang="en-US" sz="2000" dirty="0">
                <a:solidFill>
                  <a:srgbClr val="FF0000"/>
                </a:solidFill>
                <a:latin typeface="Book Antiqua" panose="02040602050305030304" pitchFamily="18" charset="0"/>
              </a:rPr>
              <a:t>performance</a:t>
            </a:r>
            <a:r>
              <a:rPr lang="en-US" sz="2000" dirty="0">
                <a:latin typeface="Book Antiqua" panose="02040602050305030304" pitchFamily="18" charset="0"/>
              </a:rPr>
              <a:t>, </a:t>
            </a:r>
            <a:r>
              <a:rPr lang="en-US" sz="2000" dirty="0">
                <a:solidFill>
                  <a:srgbClr val="FF0000"/>
                </a:solidFill>
                <a:latin typeface="Book Antiqua" panose="02040602050305030304" pitchFamily="18" charset="0"/>
              </a:rPr>
              <a:t>power</a:t>
            </a:r>
            <a:r>
              <a:rPr lang="en-US" sz="2000" dirty="0">
                <a:latin typeface="Book Antiqua" panose="02040602050305030304" pitchFamily="18" charset="0"/>
              </a:rPr>
              <a:t>, and </a:t>
            </a:r>
            <a:r>
              <a:rPr lang="en-US" sz="2000" dirty="0">
                <a:solidFill>
                  <a:srgbClr val="FF0000"/>
                </a:solidFill>
                <a:latin typeface="Book Antiqua" panose="02040602050305030304" pitchFamily="18" charset="0"/>
              </a:rPr>
              <a:t>cost</a:t>
            </a:r>
            <a:r>
              <a:rPr lang="en-US" sz="2000" dirty="0">
                <a:latin typeface="Book Antiqua" panose="02040602050305030304" pitchFamily="18" charset="0"/>
              </a:rPr>
              <a:t> requirements of every device, e.g., Cortex-A, Cortex-M,  Cortex-R</a:t>
            </a:r>
          </a:p>
          <a:p>
            <a:r>
              <a:rPr lang="en-US" sz="2000" dirty="0">
                <a:solidFill>
                  <a:srgbClr val="0070C0"/>
                </a:solidFill>
                <a:latin typeface="Book Antiqua" panose="02040602050305030304" pitchFamily="18" charset="0"/>
              </a:rPr>
              <a:t>MIPS: </a:t>
            </a:r>
            <a:r>
              <a:rPr lang="en-US" sz="2000" dirty="0">
                <a:latin typeface="Book Antiqua" panose="02040602050305030304" pitchFamily="18" charset="0"/>
              </a:rPr>
              <a:t>MIPS Processors, Widely used and backed by an active ecosystem of hardware and software partners, MIPS processors are the CPU of choice for the future of computing.</a:t>
            </a:r>
            <a:endParaRPr lang="en-CA" sz="2000"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D0B1A445-F467-4344-A4D8-A2CBEAEDDADD}"/>
              </a:ext>
            </a:extLst>
          </p:cNvPr>
          <p:cNvSpPr>
            <a:spLocks noGrp="1"/>
          </p:cNvSpPr>
          <p:nvPr>
            <p:ph type="sldNum" sz="quarter" idx="12"/>
          </p:nvPr>
        </p:nvSpPr>
        <p:spPr/>
        <p:txBody>
          <a:bodyPr/>
          <a:lstStyle/>
          <a:p>
            <a:fld id="{10570969-1D9F-4E41-A1EE-4EB62BCADA54}" type="slidenum">
              <a:rPr lang="en-CA" smtClean="0"/>
              <a:t>6</a:t>
            </a:fld>
            <a:endParaRPr lang="en-CA"/>
          </a:p>
        </p:txBody>
      </p:sp>
      <p:sp>
        <p:nvSpPr>
          <p:cNvPr id="6" name="Footer Placeholder 5">
            <a:extLst>
              <a:ext uri="{FF2B5EF4-FFF2-40B4-BE49-F238E27FC236}">
                <a16:creationId xmlns:a16="http://schemas.microsoft.com/office/drawing/2014/main" id="{997ED882-07D1-4E9F-BBC8-467336046C30}"/>
              </a:ext>
            </a:extLst>
          </p:cNvPr>
          <p:cNvSpPr>
            <a:spLocks noGrp="1"/>
          </p:cNvSpPr>
          <p:nvPr>
            <p:ph type="ftr" sz="quarter" idx="11"/>
          </p:nvPr>
        </p:nvSpPr>
        <p:spPr/>
        <p:txBody>
          <a:bodyPr/>
          <a:lstStyle/>
          <a:p>
            <a:r>
              <a:rPr lang="en-CA"/>
              <a:t>@ Dr. Mahmoud S. Masadeh</a:t>
            </a:r>
          </a:p>
        </p:txBody>
      </p:sp>
      <p:pic>
        <p:nvPicPr>
          <p:cNvPr id="7" name="Picture 6">
            <a:extLst>
              <a:ext uri="{FF2B5EF4-FFF2-40B4-BE49-F238E27FC236}">
                <a16:creationId xmlns:a16="http://schemas.microsoft.com/office/drawing/2014/main" id="{70AA164C-6586-40A7-BF9A-B6E100BA2F3B}"/>
              </a:ext>
            </a:extLst>
          </p:cNvPr>
          <p:cNvPicPr>
            <a:picLocks noChangeAspect="1"/>
          </p:cNvPicPr>
          <p:nvPr/>
        </p:nvPicPr>
        <p:blipFill>
          <a:blip r:embed="rId2"/>
          <a:stretch>
            <a:fillRect/>
          </a:stretch>
        </p:blipFill>
        <p:spPr>
          <a:xfrm>
            <a:off x="10454640" y="0"/>
            <a:ext cx="1737360" cy="2152976"/>
          </a:xfrm>
          <a:prstGeom prst="rect">
            <a:avLst/>
          </a:prstGeom>
        </p:spPr>
      </p:pic>
    </p:spTree>
    <p:extLst>
      <p:ext uri="{BB962C8B-B14F-4D97-AF65-F5344CB8AC3E}">
        <p14:creationId xmlns:p14="http://schemas.microsoft.com/office/powerpoint/2010/main" val="1122316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Comparing Code Segments</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2525A887-A59D-4A20-81FF-25FB51B6E814}"/>
              </a:ext>
            </a:extLst>
          </p:cNvPr>
          <p:cNvPicPr>
            <a:picLocks noGrp="1" noChangeAspect="1"/>
          </p:cNvPicPr>
          <p:nvPr>
            <p:ph idx="1"/>
          </p:nvPr>
        </p:nvPicPr>
        <p:blipFill>
          <a:blip r:embed="rId2">
            <a:lum bright="-20000" contrast="40000"/>
          </a:blip>
          <a:stretch>
            <a:fillRect/>
          </a:stretch>
        </p:blipFill>
        <p:spPr>
          <a:xfrm>
            <a:off x="3259064" y="932876"/>
            <a:ext cx="5314890" cy="2953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9" name="Picture 8">
            <a:extLst>
              <a:ext uri="{FF2B5EF4-FFF2-40B4-BE49-F238E27FC236}">
                <a16:creationId xmlns:a16="http://schemas.microsoft.com/office/drawing/2014/main" id="{A51C8F31-59B5-49C0-BCB8-207DD3D964D6}"/>
              </a:ext>
            </a:extLst>
          </p:cNvPr>
          <p:cNvPicPr>
            <a:picLocks noChangeAspect="1"/>
          </p:cNvPicPr>
          <p:nvPr/>
        </p:nvPicPr>
        <p:blipFill>
          <a:blip r:embed="rId3">
            <a:lum bright="-20000" contrast="40000"/>
          </a:blip>
          <a:stretch>
            <a:fillRect/>
          </a:stretch>
        </p:blipFill>
        <p:spPr>
          <a:xfrm>
            <a:off x="307797" y="3931346"/>
            <a:ext cx="5635618"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F202213-9492-4862-AB2B-996F50C33A86}"/>
              </a:ext>
            </a:extLst>
          </p:cNvPr>
          <p:cNvPicPr>
            <a:picLocks noChangeAspect="1"/>
          </p:cNvPicPr>
          <p:nvPr/>
        </p:nvPicPr>
        <p:blipFill>
          <a:blip r:embed="rId4">
            <a:lum bright="-20000" contrast="40000"/>
          </a:blip>
          <a:stretch>
            <a:fillRect/>
          </a:stretch>
        </p:blipFill>
        <p:spPr>
          <a:xfrm>
            <a:off x="6248586" y="3931345"/>
            <a:ext cx="5727383" cy="2440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6949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Performance</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9116B11C-A9AE-4B97-B95E-C8EDCAD097F8}"/>
              </a:ext>
            </a:extLst>
          </p:cNvPr>
          <p:cNvPicPr>
            <a:picLocks noGrp="1" noChangeAspect="1"/>
          </p:cNvPicPr>
          <p:nvPr>
            <p:ph idx="1"/>
          </p:nvPr>
        </p:nvPicPr>
        <p:blipFill>
          <a:blip r:embed="rId2">
            <a:lum bright="-20000" contrast="40000"/>
          </a:blip>
          <a:stretch>
            <a:fillRect/>
          </a:stretch>
        </p:blipFill>
        <p:spPr>
          <a:xfrm>
            <a:off x="135856" y="1048574"/>
            <a:ext cx="7805487" cy="1737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9" name="Picture 8">
            <a:extLst>
              <a:ext uri="{FF2B5EF4-FFF2-40B4-BE49-F238E27FC236}">
                <a16:creationId xmlns:a16="http://schemas.microsoft.com/office/drawing/2014/main" id="{623AA8DE-47CE-4B03-9CDC-52F59E1E6E76}"/>
              </a:ext>
            </a:extLst>
          </p:cNvPr>
          <p:cNvPicPr>
            <a:picLocks noChangeAspect="1"/>
          </p:cNvPicPr>
          <p:nvPr/>
        </p:nvPicPr>
        <p:blipFill>
          <a:blip r:embed="rId3">
            <a:lum bright="-20000" contrast="20000"/>
          </a:blip>
          <a:stretch>
            <a:fillRect/>
          </a:stretch>
        </p:blipFill>
        <p:spPr>
          <a:xfrm>
            <a:off x="5655344" y="2505594"/>
            <a:ext cx="6400800" cy="3850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5887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Computer Performance</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9116B11C-A9AE-4B97-B95E-C8EDCAD097F8}"/>
              </a:ext>
            </a:extLst>
          </p:cNvPr>
          <p:cNvPicPr>
            <a:picLocks noGrp="1" noChangeAspect="1"/>
          </p:cNvPicPr>
          <p:nvPr>
            <p:ph idx="1"/>
          </p:nvPr>
        </p:nvPicPr>
        <p:blipFill>
          <a:blip r:embed="rId2">
            <a:lum bright="-20000" contrast="40000"/>
          </a:blip>
          <a:stretch>
            <a:fillRect/>
          </a:stretch>
        </p:blipFill>
        <p:spPr>
          <a:xfrm>
            <a:off x="135856" y="1048574"/>
            <a:ext cx="7805487" cy="1737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8" name="Content Placeholder 2">
            <a:extLst>
              <a:ext uri="{FF2B5EF4-FFF2-40B4-BE49-F238E27FC236}">
                <a16:creationId xmlns:a16="http://schemas.microsoft.com/office/drawing/2014/main" id="{D3A12F42-5FED-43E0-9889-02BCCFB9B315}"/>
              </a:ext>
            </a:extLst>
          </p:cNvPr>
          <p:cNvSpPr txBox="1">
            <a:spLocks/>
          </p:cNvSpPr>
          <p:nvPr/>
        </p:nvSpPr>
        <p:spPr>
          <a:xfrm>
            <a:off x="485775" y="3053918"/>
            <a:ext cx="11107511" cy="3356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We can measure the </a:t>
            </a:r>
            <a:r>
              <a:rPr lang="en-US" dirty="0">
                <a:solidFill>
                  <a:srgbClr val="0070C0"/>
                </a:solidFill>
                <a:latin typeface="Book Antiqua" panose="02040602050305030304" pitchFamily="18" charset="0"/>
              </a:rPr>
              <a:t>CPU execution time </a:t>
            </a:r>
            <a:r>
              <a:rPr lang="en-US" dirty="0">
                <a:latin typeface="Book Antiqua" panose="02040602050305030304" pitchFamily="18" charset="0"/>
              </a:rPr>
              <a:t>by running the program, </a:t>
            </a:r>
            <a:r>
              <a:rPr lang="en-CA" dirty="0">
                <a:latin typeface="Book Antiqua" panose="02040602050305030304" pitchFamily="18" charset="0"/>
              </a:rPr>
              <a:t>and the </a:t>
            </a:r>
            <a:r>
              <a:rPr lang="en-CA" dirty="0">
                <a:solidFill>
                  <a:srgbClr val="0070C0"/>
                </a:solidFill>
                <a:latin typeface="Book Antiqua" panose="02040602050305030304" pitchFamily="18" charset="0"/>
              </a:rPr>
              <a:t>clock </a:t>
            </a:r>
            <a:r>
              <a:rPr lang="en-US" dirty="0">
                <a:solidFill>
                  <a:srgbClr val="0070C0"/>
                </a:solidFill>
                <a:latin typeface="Book Antiqua" panose="02040602050305030304" pitchFamily="18" charset="0"/>
              </a:rPr>
              <a:t>cycle time </a:t>
            </a:r>
            <a:r>
              <a:rPr lang="en-US" dirty="0">
                <a:latin typeface="Book Antiqua" panose="02040602050305030304" pitchFamily="18" charset="0"/>
              </a:rPr>
              <a:t>is usually published as part of the documentation for a computer.</a:t>
            </a:r>
          </a:p>
          <a:p>
            <a:pPr algn="l"/>
            <a:r>
              <a:rPr lang="en-US" dirty="0">
                <a:latin typeface="Book Antiqua" panose="02040602050305030304" pitchFamily="18" charset="0"/>
              </a:rPr>
              <a:t> </a:t>
            </a:r>
            <a:r>
              <a:rPr lang="en-CA" dirty="0">
                <a:latin typeface="Book Antiqua" panose="02040602050305030304" pitchFamily="18" charset="0"/>
              </a:rPr>
              <a:t>The </a:t>
            </a:r>
            <a:r>
              <a:rPr lang="en-US" dirty="0">
                <a:solidFill>
                  <a:srgbClr val="0070C0"/>
                </a:solidFill>
                <a:latin typeface="Book Antiqua" panose="02040602050305030304" pitchFamily="18" charset="0"/>
              </a:rPr>
              <a:t>instruction count </a:t>
            </a:r>
            <a:r>
              <a:rPr lang="en-US" dirty="0">
                <a:latin typeface="Book Antiqua" panose="02040602050305030304" pitchFamily="18" charset="0"/>
              </a:rPr>
              <a:t>and </a:t>
            </a:r>
            <a:r>
              <a:rPr lang="en-US" dirty="0">
                <a:solidFill>
                  <a:srgbClr val="0070C0"/>
                </a:solidFill>
                <a:latin typeface="Book Antiqua" panose="02040602050305030304" pitchFamily="18" charset="0"/>
              </a:rPr>
              <a:t>CPI</a:t>
            </a:r>
            <a:r>
              <a:rPr lang="en-US" dirty="0">
                <a:latin typeface="Book Antiqua" panose="02040602050305030304" pitchFamily="18" charset="0"/>
              </a:rPr>
              <a:t> can be more difficult to obtain.</a:t>
            </a:r>
          </a:p>
          <a:p>
            <a:pPr algn="l"/>
            <a:endParaRPr lang="en-US" dirty="0">
              <a:latin typeface="Book Antiqua" panose="02040602050305030304" pitchFamily="18" charset="0"/>
            </a:endParaRPr>
          </a:p>
        </p:txBody>
      </p:sp>
    </p:spTree>
    <p:extLst>
      <p:ext uri="{BB962C8B-B14F-4D97-AF65-F5344CB8AC3E}">
        <p14:creationId xmlns:p14="http://schemas.microsoft.com/office/powerpoint/2010/main" val="2096362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Understanding Program Performance</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61371439-C33F-4BB9-AEB0-27C06E589370}"/>
              </a:ext>
            </a:extLst>
          </p:cNvPr>
          <p:cNvPicPr>
            <a:picLocks noGrp="1" noChangeAspect="1"/>
          </p:cNvPicPr>
          <p:nvPr>
            <p:ph idx="1"/>
          </p:nvPr>
        </p:nvPicPr>
        <p:blipFill>
          <a:blip r:embed="rId2">
            <a:lum bright="-20000" contrast="40000"/>
          </a:blip>
          <a:stretch>
            <a:fillRect/>
          </a:stretch>
        </p:blipFill>
        <p:spPr>
          <a:xfrm>
            <a:off x="2230709" y="1144270"/>
            <a:ext cx="7557691" cy="5212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864332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Understanding Program Performance</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fontScale="92500"/>
          </a:bodyPr>
          <a:lstStyle/>
          <a:p>
            <a:pPr algn="l"/>
            <a:r>
              <a:rPr lang="en-US" dirty="0">
                <a:latin typeface="Book Antiqua" panose="02040602050305030304" pitchFamily="18" charset="0"/>
              </a:rPr>
              <a:t>Although you might expect that the minimum </a:t>
            </a:r>
            <a:r>
              <a:rPr lang="en-US" dirty="0">
                <a:solidFill>
                  <a:srgbClr val="0070C0"/>
                </a:solidFill>
                <a:latin typeface="Book Antiqua" panose="02040602050305030304" pitchFamily="18" charset="0"/>
              </a:rPr>
              <a:t>CPI is 1.0</a:t>
            </a:r>
            <a:r>
              <a:rPr lang="en-US" dirty="0">
                <a:latin typeface="Book Antiqua" panose="02040602050305030304" pitchFamily="18" charset="0"/>
              </a:rPr>
              <a:t>, as we’ll see in Chapter 4, some processors fetch and execute multiple instructions per clock cycle. </a:t>
            </a:r>
          </a:p>
          <a:p>
            <a:pPr algn="l"/>
            <a:r>
              <a:rPr lang="en-US" dirty="0">
                <a:latin typeface="Book Antiqua" panose="02040602050305030304" pitchFamily="18" charset="0"/>
              </a:rPr>
              <a:t>To reflect that approach, some designers invert CPI to talk about </a:t>
            </a:r>
            <a:r>
              <a:rPr lang="en-US" dirty="0">
                <a:solidFill>
                  <a:srgbClr val="0070C0"/>
                </a:solidFill>
                <a:latin typeface="Book Antiqua" panose="02040602050305030304" pitchFamily="18" charset="0"/>
              </a:rPr>
              <a:t>IPC</a:t>
            </a:r>
            <a:r>
              <a:rPr lang="en-US" dirty="0">
                <a:latin typeface="Book Antiqua" panose="02040602050305030304" pitchFamily="18" charset="0"/>
              </a:rPr>
              <a:t>, or </a:t>
            </a:r>
            <a:r>
              <a:rPr lang="en-US" dirty="0">
                <a:solidFill>
                  <a:srgbClr val="0070C0"/>
                </a:solidFill>
                <a:latin typeface="Book Antiqua" panose="02040602050305030304" pitchFamily="18" charset="0"/>
              </a:rPr>
              <a:t>instructions per clock cycle</a:t>
            </a:r>
            <a:r>
              <a:rPr lang="en-US" dirty="0">
                <a:latin typeface="Book Antiqua" panose="02040602050305030304" pitchFamily="18" charset="0"/>
              </a:rPr>
              <a:t>. </a:t>
            </a:r>
          </a:p>
          <a:p>
            <a:pPr algn="l"/>
            <a:r>
              <a:rPr lang="en-US" dirty="0">
                <a:latin typeface="Book Antiqua" panose="02040602050305030304" pitchFamily="18" charset="0"/>
              </a:rPr>
              <a:t>If a processor executes on average two instructions per clock cycle, then it has an IPC of 2 and hence a CPI of 0.5.</a:t>
            </a:r>
          </a:p>
          <a:p>
            <a:pPr algn="l"/>
            <a:r>
              <a:rPr lang="en-US" dirty="0">
                <a:latin typeface="Book Antiqua" panose="02040602050305030304" pitchFamily="18" charset="0"/>
              </a:rPr>
              <a:t>Although clock cycle time has traditionally been fixed, to save energy or temporarily boost performance, today’s processors can vary their </a:t>
            </a:r>
            <a:r>
              <a:rPr lang="en-US" dirty="0">
                <a:solidFill>
                  <a:srgbClr val="0070C0"/>
                </a:solidFill>
                <a:latin typeface="Book Antiqua" panose="02040602050305030304" pitchFamily="18" charset="0"/>
              </a:rPr>
              <a:t>clock</a:t>
            </a:r>
            <a:r>
              <a:rPr lang="en-US" dirty="0">
                <a:latin typeface="Book Antiqua" panose="02040602050305030304" pitchFamily="18" charset="0"/>
              </a:rPr>
              <a:t> rates, so we would need to use the average clock rate for a program. </a:t>
            </a:r>
          </a:p>
          <a:p>
            <a:pPr algn="l"/>
            <a:r>
              <a:rPr lang="en-US" dirty="0">
                <a:latin typeface="Book Antiqua" panose="02040602050305030304" pitchFamily="18" charset="0"/>
              </a:rPr>
              <a:t>For example, the Intel Core i7 will temporarily increase clock rate by about </a:t>
            </a:r>
            <a:r>
              <a:rPr lang="en-US" dirty="0">
                <a:solidFill>
                  <a:srgbClr val="FF0000"/>
                </a:solidFill>
                <a:latin typeface="Book Antiqua" panose="02040602050305030304" pitchFamily="18" charset="0"/>
              </a:rPr>
              <a:t>10%</a:t>
            </a:r>
            <a:r>
              <a:rPr lang="en-US" dirty="0">
                <a:latin typeface="Book Antiqua" panose="02040602050305030304" pitchFamily="18" charset="0"/>
              </a:rPr>
              <a:t> until the chip gets too warm. Intel calls </a:t>
            </a:r>
            <a:r>
              <a:rPr lang="en-CA" dirty="0">
                <a:latin typeface="Book Antiqua" panose="02040602050305030304" pitchFamily="18" charset="0"/>
              </a:rPr>
              <a:t>this </a:t>
            </a:r>
            <a:r>
              <a:rPr lang="en-CA" i="1" dirty="0">
                <a:solidFill>
                  <a:srgbClr val="0070C0"/>
                </a:solidFill>
                <a:latin typeface="Book Antiqua" panose="02040602050305030304" pitchFamily="18" charset="0"/>
              </a:rPr>
              <a:t>Turbo mode</a:t>
            </a:r>
            <a:r>
              <a:rPr lang="en-CA" dirty="0">
                <a:latin typeface="Book Antiqua" panose="02040602050305030304" pitchFamily="18" charset="0"/>
              </a:rPr>
              <a:t>.</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3525008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Check Yourself</a:t>
            </a:r>
            <a:endParaRPr lang="en-CA" sz="4000" dirty="0">
              <a:solidFill>
                <a:srgbClr val="C00000"/>
              </a:solidFill>
              <a:latin typeface="Book Antiqua" panose="02040602050305030304" pitchFamily="18" charset="0"/>
            </a:endParaRPr>
          </a:p>
        </p:txBody>
      </p:sp>
      <p:pic>
        <p:nvPicPr>
          <p:cNvPr id="7" name="Content Placeholder 6">
            <a:extLst>
              <a:ext uri="{FF2B5EF4-FFF2-40B4-BE49-F238E27FC236}">
                <a16:creationId xmlns:a16="http://schemas.microsoft.com/office/drawing/2014/main" id="{2C571B91-25D9-4025-823C-9BAC05614FB2}"/>
              </a:ext>
            </a:extLst>
          </p:cNvPr>
          <p:cNvPicPr>
            <a:picLocks noGrp="1" noChangeAspect="1"/>
          </p:cNvPicPr>
          <p:nvPr>
            <p:ph idx="1"/>
          </p:nvPr>
        </p:nvPicPr>
        <p:blipFill>
          <a:blip r:embed="rId2">
            <a:lum bright="-20000" contrast="40000"/>
          </a:blip>
          <a:stretch>
            <a:fillRect/>
          </a:stretch>
        </p:blipFill>
        <p:spPr>
          <a:xfrm>
            <a:off x="1350207" y="1724660"/>
            <a:ext cx="9539209" cy="3840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2606267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1.4 The Power Wall</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3808520"/>
            <a:ext cx="6810374" cy="2601805"/>
          </a:xfrm>
        </p:spPr>
        <p:txBody>
          <a:bodyPr>
            <a:normAutofit/>
          </a:bodyPr>
          <a:lstStyle/>
          <a:p>
            <a:pPr algn="l"/>
            <a:r>
              <a:rPr lang="en-US" dirty="0">
                <a:latin typeface="Book Antiqua" panose="02040602050305030304" pitchFamily="18" charset="0"/>
              </a:rPr>
              <a:t>Both </a:t>
            </a:r>
            <a:r>
              <a:rPr lang="en-US" dirty="0">
                <a:solidFill>
                  <a:srgbClr val="0070C0"/>
                </a:solidFill>
                <a:latin typeface="Book Antiqua" panose="02040602050305030304" pitchFamily="18" charset="0"/>
              </a:rPr>
              <a:t>clock rate </a:t>
            </a:r>
            <a:r>
              <a:rPr lang="en-US" dirty="0">
                <a:latin typeface="Book Antiqua" panose="02040602050305030304" pitchFamily="18" charset="0"/>
              </a:rPr>
              <a:t>and </a:t>
            </a:r>
            <a:r>
              <a:rPr lang="en-US" dirty="0">
                <a:solidFill>
                  <a:srgbClr val="0070C0"/>
                </a:solidFill>
                <a:latin typeface="Book Antiqua" panose="02040602050305030304" pitchFamily="18" charset="0"/>
              </a:rPr>
              <a:t>power</a:t>
            </a:r>
            <a:r>
              <a:rPr lang="en-US" dirty="0">
                <a:latin typeface="Book Antiqua" panose="02040602050305030304" pitchFamily="18" charset="0"/>
              </a:rPr>
              <a:t> increased rapidly for decades and then flattened off recently.</a:t>
            </a:r>
          </a:p>
          <a:p>
            <a:r>
              <a:rPr lang="en-US" dirty="0">
                <a:latin typeface="Book Antiqua" panose="02040602050305030304" pitchFamily="18" charset="0"/>
              </a:rPr>
              <a:t>Recent slowing is because we have run into the practical </a:t>
            </a:r>
            <a:r>
              <a:rPr lang="en-US" dirty="0">
                <a:solidFill>
                  <a:srgbClr val="0070C0"/>
                </a:solidFill>
                <a:latin typeface="Book Antiqua" panose="02040602050305030304" pitchFamily="18" charset="0"/>
              </a:rPr>
              <a:t>power limit </a:t>
            </a:r>
            <a:r>
              <a:rPr lang="en-US" dirty="0">
                <a:latin typeface="Book Antiqua" panose="02040602050305030304" pitchFamily="18" charset="0"/>
              </a:rPr>
              <a:t>for cooling commodity microprocessors.</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66</a:t>
            </a:fld>
            <a:endParaRPr lang="en-CA" dirty="0"/>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684824F0-65B6-4A3C-9B97-149A5A96A4C4}"/>
              </a:ext>
            </a:extLst>
          </p:cNvPr>
          <p:cNvPicPr>
            <a:picLocks noChangeAspect="1"/>
          </p:cNvPicPr>
          <p:nvPr/>
        </p:nvPicPr>
        <p:blipFill>
          <a:blip r:embed="rId2">
            <a:lum bright="-20000" contrast="40000"/>
          </a:blip>
          <a:stretch>
            <a:fillRect/>
          </a:stretch>
        </p:blipFill>
        <p:spPr>
          <a:xfrm>
            <a:off x="438150" y="869828"/>
            <a:ext cx="6858000" cy="2871895"/>
          </a:xfrm>
          <a:prstGeom prst="rect">
            <a:avLst/>
          </a:prstGeom>
        </p:spPr>
      </p:pic>
      <p:sp>
        <p:nvSpPr>
          <p:cNvPr id="8" name="Content Placeholder 2">
            <a:extLst>
              <a:ext uri="{FF2B5EF4-FFF2-40B4-BE49-F238E27FC236}">
                <a16:creationId xmlns:a16="http://schemas.microsoft.com/office/drawing/2014/main" id="{24A630C3-9618-4F29-BFCC-F04B94DF3C5A}"/>
              </a:ext>
            </a:extLst>
          </p:cNvPr>
          <p:cNvSpPr txBox="1">
            <a:spLocks/>
          </p:cNvSpPr>
          <p:nvPr/>
        </p:nvSpPr>
        <p:spPr>
          <a:xfrm>
            <a:off x="7343775" y="933450"/>
            <a:ext cx="4410075" cy="5422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dominant</a:t>
            </a:r>
            <a:r>
              <a:rPr lang="en-US" sz="2400" dirty="0">
                <a:latin typeface="Book Antiqua" panose="02040602050305030304" pitchFamily="18" charset="0"/>
              </a:rPr>
              <a:t> technology for integrated circuits is called CMOS (complementary metal oxide semiconductor).</a:t>
            </a:r>
          </a:p>
          <a:p>
            <a:r>
              <a:rPr lang="en-US" sz="2400" dirty="0">
                <a:latin typeface="Book Antiqua" panose="02040602050305030304" pitchFamily="18" charset="0"/>
              </a:rPr>
              <a:t>For CMOS, the primary source of energy consumption is so-called </a:t>
            </a:r>
            <a:r>
              <a:rPr lang="en-US" sz="2400" dirty="0">
                <a:solidFill>
                  <a:srgbClr val="0070C0"/>
                </a:solidFill>
                <a:highlight>
                  <a:srgbClr val="FFFF00"/>
                </a:highlight>
                <a:latin typeface="Book Antiqua" panose="02040602050305030304" pitchFamily="18" charset="0"/>
              </a:rPr>
              <a:t>dynamic</a:t>
            </a:r>
            <a:r>
              <a:rPr lang="en-US" sz="2400" dirty="0">
                <a:solidFill>
                  <a:srgbClr val="0070C0"/>
                </a:solidFill>
                <a:latin typeface="Book Antiqua" panose="02040602050305030304" pitchFamily="18" charset="0"/>
              </a:rPr>
              <a:t> energy </a:t>
            </a:r>
            <a:r>
              <a:rPr lang="en-US" sz="2400" dirty="0">
                <a:latin typeface="Book Antiqua" panose="02040602050305030304" pitchFamily="18" charset="0"/>
              </a:rPr>
              <a:t>that is, energy that is consumed when transistors switch states from 0 to 1 and vice versa.</a:t>
            </a:r>
          </a:p>
        </p:txBody>
      </p:sp>
      <p:cxnSp>
        <p:nvCxnSpPr>
          <p:cNvPr id="10" name="Straight Connector 9">
            <a:extLst>
              <a:ext uri="{FF2B5EF4-FFF2-40B4-BE49-F238E27FC236}">
                <a16:creationId xmlns:a16="http://schemas.microsoft.com/office/drawing/2014/main" id="{4CA85F3F-7CEC-4318-84ED-68F9E4C1DD0E}"/>
              </a:ext>
            </a:extLst>
          </p:cNvPr>
          <p:cNvCxnSpPr/>
          <p:nvPr/>
        </p:nvCxnSpPr>
        <p:spPr>
          <a:xfrm>
            <a:off x="4733925" y="1190625"/>
            <a:ext cx="0" cy="170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E5C3F1D-44EB-457C-9CC0-86E8970E2359}"/>
              </a:ext>
            </a:extLst>
          </p:cNvPr>
          <p:cNvCxnSpPr/>
          <p:nvPr/>
        </p:nvCxnSpPr>
        <p:spPr>
          <a:xfrm>
            <a:off x="4200525" y="1257300"/>
            <a:ext cx="0" cy="170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E98B0D-1FA3-4FC9-BAFC-5E4959E5D3EC}"/>
              </a:ext>
            </a:extLst>
          </p:cNvPr>
          <p:cNvCxnSpPr/>
          <p:nvPr/>
        </p:nvCxnSpPr>
        <p:spPr>
          <a:xfrm>
            <a:off x="5248275" y="1257300"/>
            <a:ext cx="0" cy="170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8B9075-AF76-49C9-B473-F12AB4830AEE}"/>
              </a:ext>
            </a:extLst>
          </p:cNvPr>
          <p:cNvCxnSpPr/>
          <p:nvPr/>
        </p:nvCxnSpPr>
        <p:spPr>
          <a:xfrm>
            <a:off x="5810250" y="1257300"/>
            <a:ext cx="0" cy="170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A201E8-6118-4CB2-8B9B-838F373778AF}"/>
              </a:ext>
            </a:extLst>
          </p:cNvPr>
          <p:cNvCxnSpPr/>
          <p:nvPr/>
        </p:nvCxnSpPr>
        <p:spPr>
          <a:xfrm>
            <a:off x="6315075" y="1190625"/>
            <a:ext cx="0" cy="1704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2CDCD1-0D1A-4125-A39C-CB0924BCF1F3}"/>
              </a:ext>
            </a:extLst>
          </p:cNvPr>
          <p:cNvCxnSpPr>
            <a:cxnSpLocks/>
          </p:cNvCxnSpPr>
          <p:nvPr/>
        </p:nvCxnSpPr>
        <p:spPr>
          <a:xfrm flipH="1" flipV="1">
            <a:off x="981074" y="1542928"/>
            <a:ext cx="6438901" cy="38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D4F380-9964-485E-8348-85E67C5D1F00}"/>
              </a:ext>
            </a:extLst>
          </p:cNvPr>
          <p:cNvCxnSpPr>
            <a:cxnSpLocks/>
          </p:cNvCxnSpPr>
          <p:nvPr/>
        </p:nvCxnSpPr>
        <p:spPr>
          <a:xfrm flipH="1" flipV="1">
            <a:off x="1076325" y="2004890"/>
            <a:ext cx="6438901" cy="38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D18DE2-1A06-42A0-9E74-69F9988A7EB1}"/>
              </a:ext>
            </a:extLst>
          </p:cNvPr>
          <p:cNvCxnSpPr>
            <a:cxnSpLocks/>
          </p:cNvCxnSpPr>
          <p:nvPr/>
        </p:nvCxnSpPr>
        <p:spPr>
          <a:xfrm flipH="1" flipV="1">
            <a:off x="1123950" y="1095253"/>
            <a:ext cx="6438901" cy="382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61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3A91BD-86CB-40C8-B619-CFE336B6CF26}"/>
              </a:ext>
            </a:extLst>
          </p:cNvPr>
          <p:cNvPicPr>
            <a:picLocks noChangeAspect="1"/>
          </p:cNvPicPr>
          <p:nvPr/>
        </p:nvPicPr>
        <p:blipFill>
          <a:blip r:embed="rId2">
            <a:lum bright="-20000" contrast="20000"/>
          </a:blip>
          <a:stretch>
            <a:fillRect/>
          </a:stretch>
        </p:blipFill>
        <p:spPr>
          <a:xfrm>
            <a:off x="6379275" y="1515859"/>
            <a:ext cx="4663440" cy="563579"/>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Power Wall</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dynamic energy </a:t>
            </a:r>
            <a:r>
              <a:rPr lang="en-US" sz="2400" dirty="0">
                <a:latin typeface="Book Antiqua" panose="02040602050305030304" pitchFamily="18" charset="0"/>
              </a:rPr>
              <a:t>depends on the </a:t>
            </a:r>
            <a:r>
              <a:rPr lang="en-US" sz="2400" dirty="0">
                <a:solidFill>
                  <a:srgbClr val="0070C0"/>
                </a:solidFill>
                <a:latin typeface="Book Antiqua" panose="02040602050305030304" pitchFamily="18" charset="0"/>
              </a:rPr>
              <a:t>capacitive loading </a:t>
            </a:r>
            <a:r>
              <a:rPr lang="en-US" sz="2400" dirty="0">
                <a:latin typeface="Book Antiqua" panose="02040602050305030304" pitchFamily="18" charset="0"/>
              </a:rPr>
              <a:t>of each transistor and the </a:t>
            </a:r>
            <a:r>
              <a:rPr lang="en-US" sz="2400" dirty="0">
                <a:solidFill>
                  <a:srgbClr val="0070C0"/>
                </a:solidFill>
                <a:latin typeface="Book Antiqua" panose="02040602050305030304" pitchFamily="18" charset="0"/>
              </a:rPr>
              <a:t>voltage</a:t>
            </a:r>
            <a:r>
              <a:rPr lang="en-US" sz="2400" dirty="0">
                <a:latin typeface="Book Antiqua" panose="02040602050305030304" pitchFamily="18" charset="0"/>
              </a:rPr>
              <a:t> applied:</a:t>
            </a:r>
          </a:p>
          <a:p>
            <a:pPr algn="l"/>
            <a:r>
              <a:rPr lang="en-US" sz="2400" dirty="0">
                <a:latin typeface="Book Antiqua" panose="02040602050305030304" pitchFamily="18" charset="0"/>
              </a:rPr>
              <a:t>This equation is the energy of a pulse during the logic transition of 0 → 1 → 0 or 1 → 0 → 1. The energy of a single transition is then</a:t>
            </a:r>
          </a:p>
          <a:p>
            <a:pPr algn="l"/>
            <a:endParaRPr lang="en-US" sz="2400" dirty="0">
              <a:latin typeface="Book Antiqua" panose="02040602050305030304" pitchFamily="18" charset="0"/>
            </a:endParaRPr>
          </a:p>
          <a:p>
            <a:pPr algn="l"/>
            <a:r>
              <a:rPr lang="en-US" sz="2400" dirty="0">
                <a:latin typeface="Book Antiqua" panose="02040602050305030304" pitchFamily="18" charset="0"/>
              </a:rPr>
              <a:t>The power required per transistor is just the product of energy of a transition and </a:t>
            </a:r>
            <a:r>
              <a:rPr lang="en-CA" sz="2400" dirty="0">
                <a:latin typeface="Book Antiqua" panose="02040602050305030304" pitchFamily="18" charset="0"/>
              </a:rPr>
              <a:t>the frequency of transitions</a:t>
            </a:r>
            <a:r>
              <a:rPr lang="en-CA" sz="1600" b="0" i="0" u="none" strike="noStrike" baseline="0" dirty="0">
                <a:latin typeface="MinionPro-Regular"/>
              </a:rPr>
              <a:t>:</a:t>
            </a:r>
          </a:p>
          <a:p>
            <a:pPr algn="l"/>
            <a:endParaRPr lang="en-CA" sz="1800" dirty="0">
              <a:latin typeface="MinionPro-Regular"/>
            </a:endParaRPr>
          </a:p>
          <a:p>
            <a:pPr algn="l"/>
            <a:r>
              <a:rPr lang="en-US" sz="2400" dirty="0">
                <a:solidFill>
                  <a:srgbClr val="0070C0"/>
                </a:solidFill>
                <a:latin typeface="Book Antiqua" panose="02040602050305030304" pitchFamily="18" charset="0"/>
              </a:rPr>
              <a:t>Frequency</a:t>
            </a:r>
            <a:r>
              <a:rPr lang="en-US" sz="2400" dirty="0">
                <a:latin typeface="Book Antiqua" panose="02040602050305030304" pitchFamily="18" charset="0"/>
              </a:rPr>
              <a:t> switched is a function of the clock rate. </a:t>
            </a:r>
          </a:p>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capacitive load </a:t>
            </a:r>
            <a:r>
              <a:rPr lang="en-US" sz="2400" dirty="0">
                <a:latin typeface="Book Antiqua" panose="02040602050305030304" pitchFamily="18" charset="0"/>
              </a:rPr>
              <a:t>per transistor is a function of both the number of transistors connected to an output (called the </a:t>
            </a:r>
            <a:r>
              <a:rPr lang="en-US" sz="2400" dirty="0">
                <a:solidFill>
                  <a:srgbClr val="0070C0"/>
                </a:solidFill>
                <a:latin typeface="Book Antiqua" panose="02040602050305030304" pitchFamily="18" charset="0"/>
              </a:rPr>
              <a:t>fanout</a:t>
            </a:r>
            <a:r>
              <a:rPr lang="en-US" sz="2400" dirty="0">
                <a:latin typeface="Book Antiqua" panose="02040602050305030304" pitchFamily="18" charset="0"/>
              </a:rPr>
              <a:t>) and the </a:t>
            </a:r>
            <a:r>
              <a:rPr lang="en-US" sz="2400" dirty="0">
                <a:solidFill>
                  <a:srgbClr val="0070C0"/>
                </a:solidFill>
                <a:latin typeface="Book Antiqua" panose="02040602050305030304" pitchFamily="18" charset="0"/>
              </a:rPr>
              <a:t>technology</a:t>
            </a:r>
            <a:r>
              <a:rPr lang="en-US" sz="2400" dirty="0">
                <a:latin typeface="Book Antiqua" panose="02040602050305030304" pitchFamily="18" charset="0"/>
              </a:rPr>
              <a:t>, which determines the capacitance of both </a:t>
            </a:r>
            <a:r>
              <a:rPr lang="en-US" sz="2400" dirty="0">
                <a:solidFill>
                  <a:srgbClr val="FF0000"/>
                </a:solidFill>
                <a:latin typeface="Book Antiqua" panose="02040602050305030304" pitchFamily="18" charset="0"/>
              </a:rPr>
              <a:t>wires</a:t>
            </a:r>
            <a:r>
              <a:rPr lang="en-US" sz="2400" dirty="0">
                <a:latin typeface="Book Antiqua" panose="02040602050305030304" pitchFamily="18" charset="0"/>
              </a:rPr>
              <a:t> and </a:t>
            </a:r>
            <a:r>
              <a:rPr lang="en-CA" sz="2400" dirty="0">
                <a:solidFill>
                  <a:srgbClr val="FF0000"/>
                </a:solidFill>
                <a:latin typeface="Book Antiqua" panose="02040602050305030304" pitchFamily="18" charset="0"/>
              </a:rPr>
              <a:t>transistors</a:t>
            </a:r>
            <a:r>
              <a:rPr lang="en-CA" sz="2400" dirty="0">
                <a:latin typeface="Book Antiqua" panose="02040602050305030304" pitchFamily="18" charset="0"/>
              </a:rPr>
              <a:t>.</a:t>
            </a:r>
            <a:endParaRPr lang="en-US" sz="2400"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9" name="Picture 8">
            <a:extLst>
              <a:ext uri="{FF2B5EF4-FFF2-40B4-BE49-F238E27FC236}">
                <a16:creationId xmlns:a16="http://schemas.microsoft.com/office/drawing/2014/main" id="{9B2A83E4-198E-4491-A822-88C4FC7BB27E}"/>
              </a:ext>
            </a:extLst>
          </p:cNvPr>
          <p:cNvPicPr>
            <a:picLocks noChangeAspect="1"/>
          </p:cNvPicPr>
          <p:nvPr/>
        </p:nvPicPr>
        <p:blipFill>
          <a:blip r:embed="rId3">
            <a:lum bright="-20000" contrast="20000"/>
          </a:blip>
          <a:stretch>
            <a:fillRect/>
          </a:stretch>
        </p:blipFill>
        <p:spPr>
          <a:xfrm>
            <a:off x="3793561" y="2630655"/>
            <a:ext cx="4604877" cy="548640"/>
          </a:xfrm>
          <a:prstGeom prst="rect">
            <a:avLst/>
          </a:prstGeom>
        </p:spPr>
      </p:pic>
      <p:pic>
        <p:nvPicPr>
          <p:cNvPr id="11" name="Picture 10">
            <a:extLst>
              <a:ext uri="{FF2B5EF4-FFF2-40B4-BE49-F238E27FC236}">
                <a16:creationId xmlns:a16="http://schemas.microsoft.com/office/drawing/2014/main" id="{9B77E232-5113-454B-9660-10CAE90345F3}"/>
              </a:ext>
            </a:extLst>
          </p:cNvPr>
          <p:cNvPicPr>
            <a:picLocks noChangeAspect="1"/>
          </p:cNvPicPr>
          <p:nvPr/>
        </p:nvPicPr>
        <p:blipFill>
          <a:blip r:embed="rId4">
            <a:lum bright="-20000" contrast="20000"/>
          </a:blip>
          <a:stretch>
            <a:fillRect/>
          </a:stretch>
        </p:blipFill>
        <p:spPr>
          <a:xfrm>
            <a:off x="5192391" y="3669254"/>
            <a:ext cx="6836417" cy="548640"/>
          </a:xfrm>
          <a:prstGeom prst="rect">
            <a:avLst/>
          </a:prstGeom>
        </p:spPr>
      </p:pic>
    </p:spTree>
    <p:extLst>
      <p:ext uri="{BB962C8B-B14F-4D97-AF65-F5344CB8AC3E}">
        <p14:creationId xmlns:p14="http://schemas.microsoft.com/office/powerpoint/2010/main" val="334055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364631-2076-4134-80AD-73B32DCCA59A}"/>
              </a:ext>
            </a:extLst>
          </p:cNvPr>
          <p:cNvPicPr>
            <a:picLocks noChangeAspect="1"/>
          </p:cNvPicPr>
          <p:nvPr/>
        </p:nvPicPr>
        <p:blipFill>
          <a:blip r:embed="rId2">
            <a:lum bright="-20000" contrast="20000"/>
          </a:blip>
          <a:stretch>
            <a:fillRect/>
          </a:stretch>
        </p:blipFill>
        <p:spPr>
          <a:xfrm>
            <a:off x="7025640" y="760830"/>
            <a:ext cx="4937760" cy="2067763"/>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Power Wall</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1"/>
            <a:ext cx="6419850" cy="1685592"/>
          </a:xfrm>
        </p:spPr>
        <p:txBody>
          <a:bodyPr>
            <a:normAutofit/>
          </a:bodyPr>
          <a:lstStyle/>
          <a:p>
            <a:pPr marL="0" indent="0" algn="l">
              <a:buNone/>
            </a:pPr>
            <a:r>
              <a:rPr lang="en-US" dirty="0">
                <a:highlight>
                  <a:srgbClr val="FFFF00"/>
                </a:highlight>
                <a:latin typeface="Book Antiqua" panose="02040602050305030304" pitchFamily="18" charset="0"/>
              </a:rPr>
              <a:t>Q</a:t>
            </a:r>
            <a:r>
              <a:rPr lang="en-US" dirty="0">
                <a:latin typeface="Book Antiqua" panose="02040602050305030304" pitchFamily="18" charset="0"/>
              </a:rPr>
              <a:t>: As shown in Figure 1.16, the </a:t>
            </a:r>
            <a:r>
              <a:rPr lang="en-US" dirty="0">
                <a:solidFill>
                  <a:srgbClr val="0070C0"/>
                </a:solidFill>
                <a:latin typeface="Book Antiqua" panose="02040602050305030304" pitchFamily="18" charset="0"/>
              </a:rPr>
              <a:t>clock</a:t>
            </a:r>
            <a:r>
              <a:rPr lang="en-US" dirty="0">
                <a:latin typeface="Book Antiqua" panose="02040602050305030304" pitchFamily="18" charset="0"/>
              </a:rPr>
              <a:t> rates grow by a factor of </a:t>
            </a:r>
            <a:r>
              <a:rPr lang="en-US" dirty="0">
                <a:solidFill>
                  <a:srgbClr val="0070C0"/>
                </a:solidFill>
                <a:latin typeface="Book Antiqua" panose="02040602050305030304" pitchFamily="18" charset="0"/>
              </a:rPr>
              <a:t>1000</a:t>
            </a:r>
            <a:r>
              <a:rPr lang="en-US" dirty="0">
                <a:latin typeface="Book Antiqua" panose="02040602050305030304" pitchFamily="18" charset="0"/>
              </a:rPr>
              <a:t> while </a:t>
            </a:r>
            <a:r>
              <a:rPr lang="en-US" dirty="0">
                <a:solidFill>
                  <a:srgbClr val="00B050"/>
                </a:solidFill>
                <a:latin typeface="Book Antiqua" panose="02040602050305030304" pitchFamily="18" charset="0"/>
              </a:rPr>
              <a:t>power</a:t>
            </a:r>
            <a:r>
              <a:rPr lang="en-US" dirty="0">
                <a:latin typeface="Book Antiqua" panose="02040602050305030304" pitchFamily="18" charset="0"/>
              </a:rPr>
              <a:t> increased by only a factor of </a:t>
            </a:r>
            <a:r>
              <a:rPr lang="en-US" dirty="0">
                <a:solidFill>
                  <a:srgbClr val="00B050"/>
                </a:solidFill>
                <a:latin typeface="Book Antiqua" panose="02040602050305030304" pitchFamily="18" charset="0"/>
              </a:rPr>
              <a:t>30</a:t>
            </a:r>
            <a:r>
              <a:rPr lang="en-US" dirty="0">
                <a:latin typeface="Book Antiqua" panose="02040602050305030304" pitchFamily="18" charset="0"/>
              </a:rPr>
              <a:t>? </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8" name="Content Placeholder 2">
            <a:extLst>
              <a:ext uri="{FF2B5EF4-FFF2-40B4-BE49-F238E27FC236}">
                <a16:creationId xmlns:a16="http://schemas.microsoft.com/office/drawing/2014/main" id="{7CA2CE58-BBDB-4B01-B337-9C805EED7950}"/>
              </a:ext>
            </a:extLst>
          </p:cNvPr>
          <p:cNvSpPr txBox="1">
            <a:spLocks/>
          </p:cNvSpPr>
          <p:nvPr/>
        </p:nvSpPr>
        <p:spPr>
          <a:xfrm>
            <a:off x="485775" y="3038143"/>
            <a:ext cx="11220450" cy="2981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latin typeface="Book Antiqua" panose="02040602050305030304" pitchFamily="18" charset="0"/>
              </a:rPr>
              <a:t>A</a:t>
            </a:r>
            <a:r>
              <a:rPr lang="en-US" dirty="0">
                <a:latin typeface="Book Antiqua" panose="02040602050305030304" pitchFamily="18" charset="0"/>
              </a:rPr>
              <a:t>: Energy and thus power can be reduced by </a:t>
            </a:r>
            <a:r>
              <a:rPr lang="en-US" dirty="0">
                <a:solidFill>
                  <a:srgbClr val="0070C0"/>
                </a:solidFill>
                <a:latin typeface="Book Antiqua" panose="02040602050305030304" pitchFamily="18" charset="0"/>
              </a:rPr>
              <a:t>lowering the voltage</a:t>
            </a:r>
            <a:r>
              <a:rPr lang="en-US" dirty="0">
                <a:latin typeface="Book Antiqua" panose="02040602050305030304" pitchFamily="18" charset="0"/>
              </a:rPr>
              <a:t>, which occurred with each new generation of technology, and power is a function of the voltage squared.</a:t>
            </a:r>
          </a:p>
          <a:p>
            <a:pPr marL="0" indent="0">
              <a:buFont typeface="Arial" panose="020B0604020202020204" pitchFamily="34" charset="0"/>
              <a:buNone/>
            </a:pPr>
            <a:r>
              <a:rPr lang="en-US" dirty="0">
                <a:latin typeface="Book Antiqua" panose="02040602050305030304" pitchFamily="18" charset="0"/>
              </a:rPr>
              <a:t>Typically, the voltage was reduced about 15% per generation. In 20 years, voltages have gone from </a:t>
            </a:r>
            <a:r>
              <a:rPr lang="en-US" dirty="0">
                <a:solidFill>
                  <a:srgbClr val="0070C0"/>
                </a:solidFill>
                <a:latin typeface="Book Antiqua" panose="02040602050305030304" pitchFamily="18" charset="0"/>
              </a:rPr>
              <a:t>5 V </a:t>
            </a:r>
            <a:r>
              <a:rPr lang="en-US" dirty="0">
                <a:latin typeface="Book Antiqua" panose="02040602050305030304" pitchFamily="18" charset="0"/>
              </a:rPr>
              <a:t>to </a:t>
            </a:r>
            <a:r>
              <a:rPr lang="en-US" dirty="0">
                <a:solidFill>
                  <a:srgbClr val="0070C0"/>
                </a:solidFill>
                <a:latin typeface="Book Antiqua" panose="02040602050305030304" pitchFamily="18" charset="0"/>
              </a:rPr>
              <a:t>1 V</a:t>
            </a:r>
            <a:r>
              <a:rPr lang="en-US" dirty="0">
                <a:latin typeface="Book Antiqua" panose="02040602050305030304" pitchFamily="18" charset="0"/>
              </a:rPr>
              <a:t>, which is why the increase in power is only 30 times.</a:t>
            </a:r>
          </a:p>
        </p:txBody>
      </p:sp>
    </p:spTree>
    <p:extLst>
      <p:ext uri="{BB962C8B-B14F-4D97-AF65-F5344CB8AC3E}">
        <p14:creationId xmlns:p14="http://schemas.microsoft.com/office/powerpoint/2010/main" val="1922305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Example- Relative Power</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1"/>
            <a:ext cx="11107511" cy="2190750"/>
          </a:xfrm>
        </p:spPr>
        <p:txBody>
          <a:bodyPr>
            <a:normAutofit/>
          </a:bodyPr>
          <a:lstStyle/>
          <a:p>
            <a:pPr algn="l"/>
            <a:r>
              <a:rPr lang="en-US" dirty="0">
                <a:latin typeface="Book Antiqua" panose="02040602050305030304" pitchFamily="18" charset="0"/>
              </a:rPr>
              <a:t>Suppose we developed a new, simpler processor that has 85% of the </a:t>
            </a:r>
            <a:r>
              <a:rPr lang="en-US" dirty="0">
                <a:solidFill>
                  <a:srgbClr val="0070C0"/>
                </a:solidFill>
                <a:latin typeface="Book Antiqua" panose="02040602050305030304" pitchFamily="18" charset="0"/>
              </a:rPr>
              <a:t>capacitive load </a:t>
            </a:r>
            <a:r>
              <a:rPr lang="en-US" dirty="0">
                <a:latin typeface="Book Antiqua" panose="02040602050305030304" pitchFamily="18" charset="0"/>
              </a:rPr>
              <a:t>of the more complex older processor. Further, assume that it can adjust </a:t>
            </a:r>
            <a:r>
              <a:rPr lang="en-US" dirty="0">
                <a:solidFill>
                  <a:srgbClr val="0070C0"/>
                </a:solidFill>
                <a:latin typeface="Book Antiqua" panose="02040602050305030304" pitchFamily="18" charset="0"/>
              </a:rPr>
              <a:t>voltage</a:t>
            </a:r>
            <a:r>
              <a:rPr lang="en-US" dirty="0">
                <a:latin typeface="Book Antiqua" panose="02040602050305030304" pitchFamily="18" charset="0"/>
              </a:rPr>
              <a:t> so that it can reduce voltage 15% compared to processor B, which results in a 15% shrink in </a:t>
            </a:r>
            <a:r>
              <a:rPr lang="en-US" dirty="0">
                <a:solidFill>
                  <a:srgbClr val="0070C0"/>
                </a:solidFill>
                <a:latin typeface="Book Antiqua" panose="02040602050305030304" pitchFamily="18" charset="0"/>
              </a:rPr>
              <a:t>frequency</a:t>
            </a:r>
            <a:r>
              <a:rPr lang="en-US" dirty="0">
                <a:latin typeface="Book Antiqua" panose="02040602050305030304" pitchFamily="18" charset="0"/>
              </a:rPr>
              <a:t>. What is the impact on dynamic power?</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69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636499D4-4A20-499C-A500-088B5436520B}"/>
              </a:ext>
            </a:extLst>
          </p:cNvPr>
          <p:cNvPicPr>
            <a:picLocks noChangeAspect="1"/>
          </p:cNvPicPr>
          <p:nvPr/>
        </p:nvPicPr>
        <p:blipFill>
          <a:blip r:embed="rId2">
            <a:lum bright="-20000" contrast="20000"/>
          </a:blip>
          <a:stretch>
            <a:fillRect/>
          </a:stretch>
        </p:blipFill>
        <p:spPr>
          <a:xfrm>
            <a:off x="1986878" y="3333751"/>
            <a:ext cx="8265868"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655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3546678" y="1143000"/>
            <a:ext cx="8481924" cy="5048250"/>
          </a:xfrm>
        </p:spPr>
        <p:txBody>
          <a:bodyPr>
            <a:normAutofit lnSpcReduction="10000"/>
          </a:bodyPr>
          <a:lstStyle/>
          <a:p>
            <a:pPr marL="0" indent="0" algn="l">
              <a:buNone/>
            </a:pPr>
            <a:r>
              <a:rPr lang="en-US" dirty="0">
                <a:solidFill>
                  <a:srgbClr val="222222"/>
                </a:solidFill>
                <a:latin typeface="Book Antiqua" panose="02040602050305030304" pitchFamily="18" charset="0"/>
              </a:rPr>
              <a:t>C</a:t>
            </a:r>
            <a:r>
              <a:rPr lang="en-CA" dirty="0" err="1">
                <a:solidFill>
                  <a:srgbClr val="222222"/>
                </a:solidFill>
                <a:latin typeface="Book Antiqua" panose="02040602050305030304" pitchFamily="18" charset="0"/>
              </a:rPr>
              <a:t>omputer</a:t>
            </a:r>
            <a:r>
              <a:rPr lang="en-CA" dirty="0">
                <a:solidFill>
                  <a:srgbClr val="222222"/>
                </a:solidFill>
                <a:latin typeface="Book Antiqua" panose="02040602050305030304" pitchFamily="18" charset="0"/>
              </a:rPr>
              <a:t> Architecture, A Quantitative Approach : </a:t>
            </a:r>
          </a:p>
          <a:p>
            <a:pPr algn="just"/>
            <a:r>
              <a:rPr lang="en-CA" dirty="0">
                <a:solidFill>
                  <a:srgbClr val="222222"/>
                </a:solidFill>
                <a:latin typeface="Book Antiqua" panose="02040602050305030304" pitchFamily="18" charset="0"/>
              </a:rPr>
              <a:t>The authors </a:t>
            </a:r>
            <a:r>
              <a:rPr lang="en-US" dirty="0">
                <a:solidFill>
                  <a:srgbClr val="222222"/>
                </a:solidFill>
                <a:latin typeface="Book Antiqua" panose="02040602050305030304" pitchFamily="18" charset="0"/>
              </a:rPr>
              <a:t>invented their </a:t>
            </a:r>
            <a:r>
              <a:rPr lang="en-US" dirty="0">
                <a:solidFill>
                  <a:srgbClr val="0070C0"/>
                </a:solidFill>
                <a:latin typeface="Book Antiqua" panose="02040602050305030304" pitchFamily="18" charset="0"/>
              </a:rPr>
              <a:t>own RISC-style instruction </a:t>
            </a:r>
            <a:r>
              <a:rPr lang="en-CA" dirty="0">
                <a:solidFill>
                  <a:srgbClr val="0070C0"/>
                </a:solidFill>
                <a:latin typeface="Book Antiqua" panose="02040602050305030304" pitchFamily="18" charset="0"/>
              </a:rPr>
              <a:t>set</a:t>
            </a:r>
            <a:r>
              <a:rPr lang="en-CA" dirty="0">
                <a:solidFill>
                  <a:srgbClr val="222222"/>
                </a:solidFill>
                <a:latin typeface="Book Antiqua" panose="02040602050305030304" pitchFamily="18" charset="0"/>
              </a:rPr>
              <a:t>.</a:t>
            </a:r>
          </a:p>
          <a:p>
            <a:pPr algn="just"/>
            <a:r>
              <a:rPr lang="en-CA" dirty="0">
                <a:solidFill>
                  <a:srgbClr val="222222"/>
                </a:solidFill>
                <a:latin typeface="Book Antiqua" panose="02040602050305030304" pitchFamily="18" charset="0"/>
              </a:rPr>
              <a:t>Then switched to  </a:t>
            </a:r>
            <a:r>
              <a:rPr lang="en-CA" dirty="0">
                <a:solidFill>
                  <a:srgbClr val="0070C0"/>
                </a:solidFill>
                <a:latin typeface="Book Antiqua" panose="02040602050305030304" pitchFamily="18" charset="0"/>
              </a:rPr>
              <a:t>MIPS</a:t>
            </a:r>
            <a:r>
              <a:rPr lang="en-CA" dirty="0">
                <a:solidFill>
                  <a:srgbClr val="222222"/>
                </a:solidFill>
                <a:latin typeface="Book Antiqua" panose="02040602050305030304" pitchFamily="18" charset="0"/>
              </a:rPr>
              <a:t> for almost 20 years</a:t>
            </a:r>
          </a:p>
          <a:p>
            <a:pPr algn="just"/>
            <a:r>
              <a:rPr lang="en-US" dirty="0">
                <a:solidFill>
                  <a:srgbClr val="222222"/>
                </a:solidFill>
                <a:latin typeface="Book Antiqua" panose="02040602050305030304" pitchFamily="18" charset="0"/>
              </a:rPr>
              <a:t>Now, it’s been hard to find a real computer on which readers can download and run MIPS programs.</a:t>
            </a:r>
          </a:p>
          <a:p>
            <a:pPr algn="just"/>
            <a:r>
              <a:rPr lang="en-CA" dirty="0">
                <a:solidFill>
                  <a:srgbClr val="0070C0"/>
                </a:solidFill>
                <a:latin typeface="Book Antiqua" panose="02040602050305030304" pitchFamily="18" charset="0"/>
              </a:rPr>
              <a:t>RISC-V</a:t>
            </a:r>
            <a:r>
              <a:rPr lang="en-CA" dirty="0">
                <a:solidFill>
                  <a:srgbClr val="222222"/>
                </a:solidFill>
                <a:latin typeface="Book Antiqua" panose="02040602050305030304" pitchFamily="18" charset="0"/>
              </a:rPr>
              <a:t>, which </a:t>
            </a:r>
            <a:r>
              <a:rPr lang="en-US" dirty="0">
                <a:solidFill>
                  <a:srgbClr val="222222"/>
                </a:solidFill>
                <a:latin typeface="Book Antiqua" panose="02040602050305030304" pitchFamily="18" charset="0"/>
              </a:rPr>
              <a:t>was developed originally at UC </a:t>
            </a:r>
            <a:r>
              <a:rPr lang="en-US" dirty="0">
                <a:solidFill>
                  <a:srgbClr val="FF0000"/>
                </a:solidFill>
                <a:latin typeface="Book Antiqua" panose="02040602050305030304" pitchFamily="18" charset="0"/>
              </a:rPr>
              <a:t>Berkeley</a:t>
            </a:r>
            <a:r>
              <a:rPr lang="en-US" dirty="0">
                <a:solidFill>
                  <a:srgbClr val="222222"/>
                </a:solidFill>
                <a:latin typeface="Book Antiqua" panose="02040602050305030304" pitchFamily="18" charset="0"/>
              </a:rPr>
              <a:t>, it cleans up the anomalies of the MIPS instruction set. Also, it offers a simple, elegant, modern example on what instruction sets should look like.</a:t>
            </a:r>
            <a:endParaRPr lang="en-CA" dirty="0">
              <a:solidFill>
                <a:srgbClr val="222222"/>
              </a:solidFill>
              <a:latin typeface="Book Antiqua" panose="02040602050305030304" pitchFamily="18" charset="0"/>
            </a:endParaRPr>
          </a:p>
          <a:p>
            <a:pPr algn="l"/>
            <a:endParaRPr lang="en-CA" dirty="0">
              <a:solidFill>
                <a:srgbClr val="222222"/>
              </a:solidFill>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Why RISC-V for This Edition?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4" name="Picture 3">
            <a:extLst>
              <a:ext uri="{FF2B5EF4-FFF2-40B4-BE49-F238E27FC236}">
                <a16:creationId xmlns:a16="http://schemas.microsoft.com/office/drawing/2014/main" id="{251346F7-6275-44A3-87B8-5A19F01C5DD4}"/>
              </a:ext>
            </a:extLst>
          </p:cNvPr>
          <p:cNvPicPr>
            <a:picLocks noChangeAspect="1"/>
          </p:cNvPicPr>
          <p:nvPr/>
        </p:nvPicPr>
        <p:blipFill>
          <a:blip r:embed="rId2"/>
          <a:stretch>
            <a:fillRect/>
          </a:stretch>
        </p:blipFill>
        <p:spPr>
          <a:xfrm>
            <a:off x="163398" y="1143000"/>
            <a:ext cx="3383280" cy="4202302"/>
          </a:xfrm>
          <a:prstGeom prst="rect">
            <a:avLst/>
          </a:prstGeom>
        </p:spPr>
      </p:pic>
    </p:spTree>
    <p:extLst>
      <p:ext uri="{BB962C8B-B14F-4D97-AF65-F5344CB8AC3E}">
        <p14:creationId xmlns:p14="http://schemas.microsoft.com/office/powerpoint/2010/main" val="3009398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Power Wall - Elaboration</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11" name="Content Placeholder 2">
            <a:extLst>
              <a:ext uri="{FF2B5EF4-FFF2-40B4-BE49-F238E27FC236}">
                <a16:creationId xmlns:a16="http://schemas.microsoft.com/office/drawing/2014/main" id="{BBA18276-FB9A-4E46-8FA2-57D7FB07AA93}"/>
              </a:ext>
            </a:extLst>
          </p:cNvPr>
          <p:cNvSpPr txBox="1">
            <a:spLocks/>
          </p:cNvSpPr>
          <p:nvPr/>
        </p:nvSpPr>
        <p:spPr>
          <a:xfrm>
            <a:off x="638175" y="1295401"/>
            <a:ext cx="11115675" cy="4757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600" b="1" dirty="0">
                <a:solidFill>
                  <a:srgbClr val="0070C0"/>
                </a:solidFill>
                <a:latin typeface="Book Antiqua" panose="02040602050305030304" pitchFamily="18" charset="0"/>
              </a:rPr>
              <a:t>Elaboration</a:t>
            </a:r>
            <a:r>
              <a:rPr lang="en-US" sz="2600" dirty="0">
                <a:latin typeface="Book Antiqua" panose="02040602050305030304" pitchFamily="18" charset="0"/>
              </a:rPr>
              <a:t>: Although dynamic energy is the primary source of energy consumption in CMOS, </a:t>
            </a:r>
            <a:r>
              <a:rPr lang="en-US" sz="2600" dirty="0">
                <a:solidFill>
                  <a:srgbClr val="FF0000"/>
                </a:solidFill>
                <a:latin typeface="Book Antiqua" panose="02040602050305030304" pitchFamily="18" charset="0"/>
              </a:rPr>
              <a:t>static energy </a:t>
            </a:r>
            <a:r>
              <a:rPr lang="en-US" sz="2600" dirty="0">
                <a:latin typeface="Book Antiqua" panose="02040602050305030304" pitchFamily="18" charset="0"/>
              </a:rPr>
              <a:t>consumption occurs because of leakage current that flows even when a transistor is off. </a:t>
            </a:r>
          </a:p>
          <a:p>
            <a:pPr marL="0" indent="0">
              <a:lnSpc>
                <a:spcPct val="120000"/>
              </a:lnSpc>
              <a:buFont typeface="Arial" panose="020B0604020202020204" pitchFamily="34" charset="0"/>
              <a:buNone/>
            </a:pPr>
            <a:r>
              <a:rPr lang="en-US" sz="2600" dirty="0">
                <a:latin typeface="Book Antiqua" panose="02040602050305030304" pitchFamily="18" charset="0"/>
              </a:rPr>
              <a:t>In </a:t>
            </a:r>
            <a:r>
              <a:rPr lang="en-US" sz="2600" dirty="0">
                <a:solidFill>
                  <a:srgbClr val="FF0000"/>
                </a:solidFill>
                <a:latin typeface="Book Antiqua" panose="02040602050305030304" pitchFamily="18" charset="0"/>
              </a:rPr>
              <a:t>servers</a:t>
            </a:r>
            <a:r>
              <a:rPr lang="en-US" sz="2600" dirty="0">
                <a:latin typeface="Book Antiqua" panose="02040602050305030304" pitchFamily="18" charset="0"/>
              </a:rPr>
              <a:t>, leakage is typically responsible for </a:t>
            </a:r>
            <a:r>
              <a:rPr lang="en-US" sz="2600" dirty="0">
                <a:solidFill>
                  <a:srgbClr val="FF0000"/>
                </a:solidFill>
                <a:latin typeface="Book Antiqua" panose="02040602050305030304" pitchFamily="18" charset="0"/>
              </a:rPr>
              <a:t>40%</a:t>
            </a:r>
            <a:r>
              <a:rPr lang="en-US" sz="2600" dirty="0">
                <a:latin typeface="Book Antiqua" panose="02040602050305030304" pitchFamily="18" charset="0"/>
              </a:rPr>
              <a:t> of the energy consumption. Thus, increasing the number of transistors increases power dissipation, even if the transistors are always off. </a:t>
            </a:r>
          </a:p>
          <a:p>
            <a:pPr marL="0" indent="0">
              <a:lnSpc>
                <a:spcPct val="120000"/>
              </a:lnSpc>
              <a:buFont typeface="Arial" panose="020B0604020202020204" pitchFamily="34" charset="0"/>
              <a:buNone/>
            </a:pPr>
            <a:r>
              <a:rPr lang="en-US" sz="2600" dirty="0">
                <a:latin typeface="Book Antiqua" panose="02040602050305030304" pitchFamily="18" charset="0"/>
              </a:rPr>
              <a:t>A variety of design techniques and technology innovations are being deployed to control leakage, but it’s hard to lower voltage further.</a:t>
            </a:r>
          </a:p>
        </p:txBody>
      </p:sp>
    </p:spTree>
    <p:extLst>
      <p:ext uri="{BB962C8B-B14F-4D97-AF65-F5344CB8AC3E}">
        <p14:creationId xmlns:p14="http://schemas.microsoft.com/office/powerpoint/2010/main" val="3364355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Power Wall - Elaboration</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10" name="Content Placeholder 2">
            <a:extLst>
              <a:ext uri="{FF2B5EF4-FFF2-40B4-BE49-F238E27FC236}">
                <a16:creationId xmlns:a16="http://schemas.microsoft.com/office/drawing/2014/main" id="{B31D0DB7-AFED-4F3E-AA1D-F5569C54CE0D}"/>
              </a:ext>
            </a:extLst>
          </p:cNvPr>
          <p:cNvSpPr>
            <a:spLocks noGrp="1"/>
          </p:cNvSpPr>
          <p:nvPr>
            <p:ph idx="1"/>
          </p:nvPr>
        </p:nvSpPr>
        <p:spPr>
          <a:xfrm>
            <a:off x="566056" y="1317171"/>
            <a:ext cx="11187794" cy="5175704"/>
          </a:xfrm>
        </p:spPr>
        <p:txBody>
          <a:bodyPr>
            <a:normAutofit/>
          </a:bodyPr>
          <a:lstStyle/>
          <a:p>
            <a:pPr marL="0" indent="0" algn="just">
              <a:lnSpc>
                <a:spcPct val="100000"/>
              </a:lnSpc>
              <a:buNone/>
            </a:pPr>
            <a:r>
              <a:rPr lang="en-US" sz="2600" b="1" dirty="0">
                <a:solidFill>
                  <a:srgbClr val="0070C0"/>
                </a:solidFill>
                <a:latin typeface="Book Antiqua" panose="02040602050305030304" pitchFamily="18" charset="0"/>
              </a:rPr>
              <a:t>Elaboration</a:t>
            </a:r>
            <a:r>
              <a:rPr lang="en-US" sz="2600" b="1" dirty="0">
                <a:solidFill>
                  <a:srgbClr val="00B0F0"/>
                </a:solidFill>
                <a:latin typeface="Book Antiqua" panose="02040602050305030304" pitchFamily="18" charset="0"/>
              </a:rPr>
              <a:t>: </a:t>
            </a:r>
            <a:r>
              <a:rPr lang="en-US" sz="2600" dirty="0">
                <a:latin typeface="Book Antiqua" panose="02040602050305030304" pitchFamily="18" charset="0"/>
              </a:rPr>
              <a:t>Power is a challenge for integrated circuits for two reasons. </a:t>
            </a:r>
          </a:p>
          <a:p>
            <a:pPr algn="just">
              <a:lnSpc>
                <a:spcPct val="100000"/>
              </a:lnSpc>
            </a:pPr>
            <a:r>
              <a:rPr lang="en-US" sz="2600" dirty="0">
                <a:latin typeface="Book Antiqua" panose="02040602050305030304" pitchFamily="18" charset="0"/>
              </a:rPr>
              <a:t>First, power must be brought in and distributed around the chip; modern microprocessors use hundreds of pins just for power and ground! Similarly, multiple levels of chip interconnect are used for power and ground distribution to portions of the chip.</a:t>
            </a:r>
          </a:p>
          <a:p>
            <a:pPr algn="just">
              <a:lnSpc>
                <a:spcPct val="100000"/>
              </a:lnSpc>
            </a:pPr>
            <a:endParaRPr lang="en-US" sz="2600" dirty="0">
              <a:latin typeface="Book Antiqua" panose="02040602050305030304" pitchFamily="18" charset="0"/>
            </a:endParaRPr>
          </a:p>
          <a:p>
            <a:pPr algn="just">
              <a:lnSpc>
                <a:spcPct val="100000"/>
              </a:lnSpc>
            </a:pPr>
            <a:endParaRPr lang="en-US" sz="2600" dirty="0">
              <a:latin typeface="Book Antiqua" panose="02040602050305030304" pitchFamily="18" charset="0"/>
            </a:endParaRPr>
          </a:p>
          <a:p>
            <a:pPr algn="just">
              <a:lnSpc>
                <a:spcPct val="100000"/>
              </a:lnSpc>
            </a:pPr>
            <a:r>
              <a:rPr lang="en-US" sz="2600" dirty="0">
                <a:latin typeface="Book Antiqua" panose="02040602050305030304" pitchFamily="18" charset="0"/>
              </a:rPr>
              <a:t>Second, power is dissipated as heat and must be removed. Server chips can burn more than 100 watts, and cooling the chip and the surrounding system is a major expense in warehouse scale </a:t>
            </a:r>
            <a:r>
              <a:rPr lang="en-CA" sz="2600" dirty="0">
                <a:latin typeface="Book Antiqua" panose="02040602050305030304" pitchFamily="18" charset="0"/>
              </a:rPr>
              <a:t>computers (see Chapter 6).</a:t>
            </a:r>
          </a:p>
          <a:p>
            <a:pPr marL="0" indent="0" algn="just">
              <a:lnSpc>
                <a:spcPct val="100000"/>
              </a:lnSpc>
              <a:buNone/>
            </a:pPr>
            <a:r>
              <a:rPr lang="en-US" sz="2400" dirty="0">
                <a:solidFill>
                  <a:srgbClr val="00B050"/>
                </a:solidFill>
                <a:latin typeface="Book Antiqua" panose="02040602050305030304" pitchFamily="18" charset="0"/>
              </a:rPr>
              <a:t>https://www.youtube.com/watch?v=lBeepqQBpvU&amp;ab_channel=Microsoft</a:t>
            </a:r>
          </a:p>
        </p:txBody>
      </p:sp>
      <p:pic>
        <p:nvPicPr>
          <p:cNvPr id="4" name="Picture 3">
            <a:extLst>
              <a:ext uri="{FF2B5EF4-FFF2-40B4-BE49-F238E27FC236}">
                <a16:creationId xmlns:a16="http://schemas.microsoft.com/office/drawing/2014/main" id="{149EBDB2-E4A3-46D3-A752-E6B67CF17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108" y="3139897"/>
            <a:ext cx="2468880" cy="1393727"/>
          </a:xfrm>
          <a:prstGeom prst="rect">
            <a:avLst/>
          </a:prstGeom>
        </p:spPr>
      </p:pic>
    </p:spTree>
    <p:extLst>
      <p:ext uri="{BB962C8B-B14F-4D97-AF65-F5344CB8AC3E}">
        <p14:creationId xmlns:p14="http://schemas.microsoft.com/office/powerpoint/2010/main" val="618698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DB8172D0-160E-470E-8A93-910730C8E5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823960" y="285750"/>
            <a:ext cx="2929890" cy="1809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3600" dirty="0">
                <a:solidFill>
                  <a:srgbClr val="C00000"/>
                </a:solidFill>
                <a:latin typeface="Book Antiqua" panose="02040602050305030304" pitchFamily="18" charset="0"/>
              </a:rPr>
              <a:t>1.8 The Switch from Uniprocessors to Multiprocessors </a:t>
            </a:r>
            <a:endParaRPr lang="en-CA" sz="36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467413" cy="5267325"/>
          </a:xfrm>
        </p:spPr>
        <p:txBody>
          <a:bodyPr>
            <a:normAutofit/>
          </a:bodyPr>
          <a:lstStyle/>
          <a:p>
            <a:pPr algn="l"/>
            <a:r>
              <a:rPr lang="en-US" dirty="0">
                <a:latin typeface="Book Antiqua" panose="02040602050305030304" pitchFamily="18" charset="0"/>
              </a:rPr>
              <a:t>The </a:t>
            </a:r>
            <a:r>
              <a:rPr lang="en-US" dirty="0">
                <a:solidFill>
                  <a:srgbClr val="FF0000"/>
                </a:solidFill>
                <a:latin typeface="Book Antiqua" panose="02040602050305030304" pitchFamily="18" charset="0"/>
              </a:rPr>
              <a:t>power</a:t>
            </a:r>
            <a:r>
              <a:rPr lang="en-US" dirty="0">
                <a:latin typeface="Book Antiqua" panose="02040602050305030304" pitchFamily="18" charset="0"/>
              </a:rPr>
              <a:t> limit has forced a dramatic change</a:t>
            </a:r>
          </a:p>
          <a:p>
            <a:pPr marL="0" indent="0" algn="l">
              <a:buNone/>
            </a:pPr>
            <a:r>
              <a:rPr lang="en-US" dirty="0">
                <a:latin typeface="Book Antiqua" panose="02040602050305030304" pitchFamily="18" charset="0"/>
              </a:rPr>
              <a:t>   in the design of microprocessors.</a:t>
            </a:r>
          </a:p>
          <a:p>
            <a:r>
              <a:rPr lang="en-US" dirty="0">
                <a:latin typeface="Book Antiqua" panose="02040602050305030304" pitchFamily="18" charset="0"/>
              </a:rPr>
              <a:t>Rather than continuing to decrease the </a:t>
            </a:r>
            <a:r>
              <a:rPr lang="en-US" dirty="0">
                <a:solidFill>
                  <a:srgbClr val="0070C0"/>
                </a:solidFill>
                <a:latin typeface="Book Antiqua" panose="02040602050305030304" pitchFamily="18" charset="0"/>
              </a:rPr>
              <a:t>response time </a:t>
            </a:r>
            <a:r>
              <a:rPr lang="en-US" dirty="0">
                <a:latin typeface="Book Antiqua" panose="02040602050305030304" pitchFamily="18" charset="0"/>
              </a:rPr>
              <a:t>of one program running on the single processor, as of 2006 </a:t>
            </a:r>
            <a:r>
              <a:rPr lang="en-US" dirty="0">
                <a:solidFill>
                  <a:srgbClr val="FF0000"/>
                </a:solidFill>
                <a:latin typeface="Book Antiqua" panose="02040602050305030304" pitchFamily="18" charset="0"/>
              </a:rPr>
              <a:t>multiple</a:t>
            </a:r>
            <a:r>
              <a:rPr lang="en-US" dirty="0">
                <a:latin typeface="Book Antiqua" panose="02040602050305030304" pitchFamily="18" charset="0"/>
              </a:rPr>
              <a:t> processors per chip is introduced, where the benefit is often more on </a:t>
            </a:r>
            <a:r>
              <a:rPr lang="en-US" dirty="0">
                <a:solidFill>
                  <a:srgbClr val="0070C0"/>
                </a:solidFill>
                <a:latin typeface="Book Antiqua" panose="02040602050305030304" pitchFamily="18" charset="0"/>
              </a:rPr>
              <a:t>throughput</a:t>
            </a:r>
            <a:r>
              <a:rPr lang="en-US" dirty="0">
                <a:latin typeface="Book Antiqua" panose="02040602050305030304" pitchFamily="18" charset="0"/>
              </a:rPr>
              <a:t> than on response time.</a:t>
            </a:r>
          </a:p>
          <a:p>
            <a:pPr algn="l"/>
            <a:r>
              <a:rPr lang="en-US" dirty="0">
                <a:latin typeface="Book Antiqua" panose="02040602050305030304" pitchFamily="18" charset="0"/>
              </a:rPr>
              <a:t>Previously, programmers could rely on </a:t>
            </a:r>
            <a:r>
              <a:rPr lang="en-US" dirty="0">
                <a:solidFill>
                  <a:srgbClr val="0070C0"/>
                </a:solidFill>
                <a:latin typeface="Book Antiqua" panose="02040602050305030304" pitchFamily="18" charset="0"/>
              </a:rPr>
              <a:t>innovations in hardware</a:t>
            </a:r>
            <a:r>
              <a:rPr lang="en-US" dirty="0">
                <a:latin typeface="Book Antiqua" panose="02040602050305030304" pitchFamily="18" charset="0"/>
              </a:rPr>
              <a:t>, architecture, and compilers to increase performance of their programs.</a:t>
            </a:r>
          </a:p>
          <a:p>
            <a:pPr algn="l"/>
            <a:r>
              <a:rPr lang="en-US" dirty="0">
                <a:latin typeface="Book Antiqua" panose="02040602050305030304" pitchFamily="18" charset="0"/>
              </a:rPr>
              <a:t>Today, programmers need to </a:t>
            </a:r>
            <a:r>
              <a:rPr lang="en-US" dirty="0">
                <a:solidFill>
                  <a:srgbClr val="0070C0"/>
                </a:solidFill>
                <a:latin typeface="Book Antiqua" panose="02040602050305030304" pitchFamily="18" charset="0"/>
              </a:rPr>
              <a:t>rewrite</a:t>
            </a:r>
            <a:r>
              <a:rPr lang="en-US" dirty="0">
                <a:latin typeface="Book Antiqua" panose="02040602050305030304" pitchFamily="18" charset="0"/>
              </a:rPr>
              <a:t> their programs to get significant improvement in response time based on </a:t>
            </a:r>
            <a:r>
              <a:rPr lang="en-CA" dirty="0">
                <a:latin typeface="Book Antiqua" panose="02040602050305030304" pitchFamily="18" charset="0"/>
              </a:rPr>
              <a:t>multiple processors.</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984132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03619-228F-4D70-8411-929A82AB7802}"/>
              </a:ext>
            </a:extLst>
          </p:cNvPr>
          <p:cNvPicPr>
            <a:picLocks noChangeAspect="1"/>
          </p:cNvPicPr>
          <p:nvPr/>
        </p:nvPicPr>
        <p:blipFill>
          <a:blip r:embed="rId2"/>
          <a:stretch>
            <a:fillRect/>
          </a:stretch>
        </p:blipFill>
        <p:spPr>
          <a:xfrm>
            <a:off x="1923226" y="777240"/>
            <a:ext cx="9158555" cy="530352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3600" dirty="0">
                <a:solidFill>
                  <a:srgbClr val="C00000"/>
                </a:solidFill>
                <a:latin typeface="Book Antiqua" panose="02040602050305030304" pitchFamily="18" charset="0"/>
              </a:rPr>
              <a:t>The Switch from Uniprocessors to Multiprocessors </a:t>
            </a:r>
            <a:endParaRPr lang="en-CA" sz="36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
        <p:nvSpPr>
          <p:cNvPr id="10" name="TextBox 9">
            <a:extLst>
              <a:ext uri="{FF2B5EF4-FFF2-40B4-BE49-F238E27FC236}">
                <a16:creationId xmlns:a16="http://schemas.microsoft.com/office/drawing/2014/main" id="{C99F8E48-8CC2-4043-B672-F6CCEBCB0625}"/>
              </a:ext>
            </a:extLst>
          </p:cNvPr>
          <p:cNvSpPr txBox="1"/>
          <p:nvPr/>
        </p:nvSpPr>
        <p:spPr>
          <a:xfrm>
            <a:off x="2276639" y="5987723"/>
            <a:ext cx="8138160" cy="461665"/>
          </a:xfrm>
          <a:prstGeom prst="rect">
            <a:avLst/>
          </a:prstGeom>
          <a:noFill/>
        </p:spPr>
        <p:txBody>
          <a:bodyPr wrap="square">
            <a:spAutoFit/>
          </a:bodyPr>
          <a:lstStyle/>
          <a:p>
            <a:r>
              <a:rPr lang="en-US" sz="2400" dirty="0">
                <a:latin typeface="Book Antiqua" panose="02040602050305030304" pitchFamily="18" charset="0"/>
              </a:rPr>
              <a:t>Growth in processor performance since the mid-1980s</a:t>
            </a:r>
            <a:endParaRPr lang="en-CA" sz="2400" dirty="0">
              <a:latin typeface="Book Antiqua" panose="02040602050305030304" pitchFamily="18" charset="0"/>
            </a:endParaRPr>
          </a:p>
        </p:txBody>
      </p:sp>
    </p:spTree>
    <p:extLst>
      <p:ext uri="{BB962C8B-B14F-4D97-AF65-F5344CB8AC3E}">
        <p14:creationId xmlns:p14="http://schemas.microsoft.com/office/powerpoint/2010/main" val="650428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3600" dirty="0">
                <a:solidFill>
                  <a:srgbClr val="C00000"/>
                </a:solidFill>
                <a:latin typeface="Book Antiqua" panose="02040602050305030304" pitchFamily="18" charset="0"/>
              </a:rPr>
              <a:t>Why it is hard to explicitly write parallel programs?</a:t>
            </a:r>
            <a:endParaRPr lang="en-CA" sz="36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pPr algn="l"/>
            <a:r>
              <a:rPr lang="en-US" dirty="0">
                <a:solidFill>
                  <a:srgbClr val="0070C0"/>
                </a:solidFill>
                <a:latin typeface="Book Antiqua" panose="02040602050305030304" pitchFamily="18" charset="0"/>
              </a:rPr>
              <a:t>Scheduling</a:t>
            </a:r>
            <a:r>
              <a:rPr lang="en-US" dirty="0">
                <a:latin typeface="Book Antiqua" panose="02040602050305030304" pitchFamily="18" charset="0"/>
              </a:rPr>
              <a:t>: break up the task so that each core had something to do at the same time.</a:t>
            </a:r>
          </a:p>
          <a:p>
            <a:pPr algn="l"/>
            <a:r>
              <a:rPr lang="en-US" dirty="0">
                <a:solidFill>
                  <a:srgbClr val="0070C0"/>
                </a:solidFill>
                <a:latin typeface="Book Antiqua" panose="02040602050305030304" pitchFamily="18" charset="0"/>
              </a:rPr>
              <a:t>Load balancing</a:t>
            </a:r>
            <a:r>
              <a:rPr lang="en-US" dirty="0">
                <a:latin typeface="Book Antiqua" panose="02040602050305030304" pitchFamily="18" charset="0"/>
              </a:rPr>
              <a:t>: The cores have same amount of work</a:t>
            </a:r>
          </a:p>
          <a:p>
            <a:pPr algn="l"/>
            <a:r>
              <a:rPr lang="en-US" dirty="0">
                <a:latin typeface="Book Antiqua" panose="02040602050305030304" pitchFamily="18" charset="0"/>
              </a:rPr>
              <a:t>time for synchronization: </a:t>
            </a:r>
          </a:p>
          <a:p>
            <a:pPr algn="l"/>
            <a:r>
              <a:rPr lang="en-US" dirty="0">
                <a:latin typeface="Book Antiqua" panose="02040602050305030304" pitchFamily="18" charset="0"/>
              </a:rPr>
              <a:t>Overhead for communication between the parties: </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8614383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1.9 Real Stuff: Benchmarking the Intel Core i7</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273377" y="1143000"/>
            <a:ext cx="11745798" cy="5267325"/>
          </a:xfrm>
        </p:spPr>
        <p:txBody>
          <a:bodyPr>
            <a:normAutofit fontScale="92500" lnSpcReduction="10000"/>
          </a:bodyPr>
          <a:lstStyle/>
          <a:p>
            <a:pPr algn="l"/>
            <a:r>
              <a:rPr lang="en-CA" dirty="0">
                <a:solidFill>
                  <a:srgbClr val="0070C0"/>
                </a:solidFill>
                <a:latin typeface="Book Antiqua" panose="02040602050305030304" pitchFamily="18" charset="0"/>
              </a:rPr>
              <a:t>Workload:</a:t>
            </a:r>
            <a:r>
              <a:rPr lang="en-CA" dirty="0">
                <a:latin typeface="Book Antiqua" panose="02040602050305030304" pitchFamily="18" charset="0"/>
              </a:rPr>
              <a:t> A set of programs run on a computer that is either the actual collection of </a:t>
            </a:r>
            <a:r>
              <a:rPr lang="en-US" dirty="0">
                <a:latin typeface="Book Antiqua" panose="02040602050305030304" pitchFamily="18" charset="0"/>
              </a:rPr>
              <a:t>applications run by a user </a:t>
            </a:r>
            <a:r>
              <a:rPr lang="en-CA" dirty="0">
                <a:latin typeface="Book Antiqua" panose="02040602050305030304" pitchFamily="18" charset="0"/>
              </a:rPr>
              <a:t>or constructed from real programs to approximate </a:t>
            </a:r>
            <a:r>
              <a:rPr lang="en-US" dirty="0">
                <a:latin typeface="Book Antiqua" panose="02040602050305030304" pitchFamily="18" charset="0"/>
              </a:rPr>
              <a:t>such a mix. </a:t>
            </a:r>
            <a:endParaRPr lang="ar-JO" dirty="0">
              <a:latin typeface="Book Antiqua" panose="02040602050305030304" pitchFamily="18" charset="0"/>
            </a:endParaRPr>
          </a:p>
          <a:p>
            <a:pPr algn="l"/>
            <a:r>
              <a:rPr lang="en-US" dirty="0">
                <a:latin typeface="Book Antiqua" panose="02040602050305030304" pitchFamily="18" charset="0"/>
              </a:rPr>
              <a:t>A typical </a:t>
            </a:r>
            <a:r>
              <a:rPr lang="en-CA" dirty="0">
                <a:latin typeface="Book Antiqua" panose="02040602050305030304" pitchFamily="18" charset="0"/>
              </a:rPr>
              <a:t>workload specifies both the programs and the relative frequencies.</a:t>
            </a:r>
          </a:p>
          <a:p>
            <a:pPr algn="l"/>
            <a:r>
              <a:rPr lang="en-US" dirty="0">
                <a:latin typeface="Book Antiqua" panose="02040602050305030304" pitchFamily="18" charset="0"/>
              </a:rPr>
              <a:t>To evaluate two computer systems, a user would simply compare the </a:t>
            </a:r>
            <a:r>
              <a:rPr lang="en-US" dirty="0">
                <a:solidFill>
                  <a:srgbClr val="0070C0"/>
                </a:solidFill>
                <a:latin typeface="Book Antiqua" panose="02040602050305030304" pitchFamily="18" charset="0"/>
              </a:rPr>
              <a:t>execution time </a:t>
            </a:r>
            <a:r>
              <a:rPr lang="en-US" dirty="0">
                <a:latin typeface="Book Antiqua" panose="02040602050305030304" pitchFamily="18" charset="0"/>
              </a:rPr>
              <a:t>of the workload on the two computers.</a:t>
            </a:r>
            <a:r>
              <a:rPr lang="en-CA" dirty="0">
                <a:latin typeface="Book Antiqua" panose="02040602050305030304" pitchFamily="18" charset="0"/>
              </a:rPr>
              <a:t> </a:t>
            </a:r>
          </a:p>
          <a:p>
            <a:pPr algn="l"/>
            <a:r>
              <a:rPr lang="en-CA" dirty="0">
                <a:solidFill>
                  <a:srgbClr val="0070C0"/>
                </a:solidFill>
                <a:latin typeface="Book Antiqua" panose="02040602050305030304" pitchFamily="18" charset="0"/>
              </a:rPr>
              <a:t>Benchmarks</a:t>
            </a:r>
            <a:r>
              <a:rPr lang="en-CA" dirty="0">
                <a:latin typeface="Book Antiqua" panose="02040602050305030304" pitchFamily="18" charset="0"/>
              </a:rPr>
              <a:t>: programs </a:t>
            </a:r>
            <a:r>
              <a:rPr lang="en-US" dirty="0">
                <a:latin typeface="Book Antiqua" panose="02040602050305030304" pitchFamily="18" charset="0"/>
              </a:rPr>
              <a:t>specifically chosen to measure performance.</a:t>
            </a:r>
          </a:p>
          <a:p>
            <a:pPr algn="l"/>
            <a:r>
              <a:rPr lang="en-US" dirty="0">
                <a:solidFill>
                  <a:srgbClr val="0070C0"/>
                </a:solidFill>
                <a:latin typeface="Book Antiqua" panose="02040602050305030304" pitchFamily="18" charset="0"/>
              </a:rPr>
              <a:t>SPEC</a:t>
            </a:r>
            <a:r>
              <a:rPr lang="en-US" dirty="0">
                <a:latin typeface="Book Antiqua" panose="02040602050305030304" pitchFamily="18" charset="0"/>
              </a:rPr>
              <a:t> (</a:t>
            </a:r>
            <a:r>
              <a:rPr lang="en-US" dirty="0">
                <a:solidFill>
                  <a:srgbClr val="0070C0"/>
                </a:solidFill>
                <a:latin typeface="Book Antiqua" panose="02040602050305030304" pitchFamily="18" charset="0"/>
              </a:rPr>
              <a:t>S</a:t>
            </a:r>
            <a:r>
              <a:rPr lang="en-US" dirty="0">
                <a:latin typeface="Book Antiqua" panose="02040602050305030304" pitchFamily="18" charset="0"/>
              </a:rPr>
              <a:t>ystem </a:t>
            </a:r>
            <a:r>
              <a:rPr lang="en-US" dirty="0">
                <a:solidFill>
                  <a:srgbClr val="0070C0"/>
                </a:solidFill>
                <a:latin typeface="Book Antiqua" panose="02040602050305030304" pitchFamily="18" charset="0"/>
              </a:rPr>
              <a:t>P</a:t>
            </a:r>
            <a:r>
              <a:rPr lang="en-US" dirty="0">
                <a:latin typeface="Book Antiqua" panose="02040602050305030304" pitchFamily="18" charset="0"/>
              </a:rPr>
              <a:t>erformance </a:t>
            </a:r>
            <a:r>
              <a:rPr lang="en-US" dirty="0">
                <a:solidFill>
                  <a:srgbClr val="0070C0"/>
                </a:solidFill>
                <a:latin typeface="Book Antiqua" panose="02040602050305030304" pitchFamily="18" charset="0"/>
              </a:rPr>
              <a:t>E</a:t>
            </a:r>
            <a:r>
              <a:rPr lang="en-US" dirty="0">
                <a:latin typeface="Book Antiqua" panose="02040602050305030304" pitchFamily="18" charset="0"/>
              </a:rPr>
              <a:t>valuation </a:t>
            </a:r>
            <a:r>
              <a:rPr lang="en-US" dirty="0">
                <a:solidFill>
                  <a:srgbClr val="0070C0"/>
                </a:solidFill>
                <a:latin typeface="Book Antiqua" panose="02040602050305030304" pitchFamily="18" charset="0"/>
              </a:rPr>
              <a:t>C</a:t>
            </a:r>
            <a:r>
              <a:rPr lang="en-US" dirty="0">
                <a:latin typeface="Book Antiqua" panose="02040602050305030304" pitchFamily="18" charset="0"/>
              </a:rPr>
              <a:t>ooperative) is an effort funded and supported by a number of </a:t>
            </a:r>
            <a:r>
              <a:rPr lang="en-US" dirty="0">
                <a:solidFill>
                  <a:srgbClr val="FF0000"/>
                </a:solidFill>
                <a:latin typeface="Book Antiqua" panose="02040602050305030304" pitchFamily="18" charset="0"/>
              </a:rPr>
              <a:t>computer vendors </a:t>
            </a:r>
            <a:r>
              <a:rPr lang="en-US" dirty="0">
                <a:latin typeface="Book Antiqua" panose="02040602050305030304" pitchFamily="18" charset="0"/>
              </a:rPr>
              <a:t>to create standard sets of benchmarks </a:t>
            </a:r>
            <a:r>
              <a:rPr lang="en-CA" dirty="0">
                <a:latin typeface="Book Antiqua" panose="02040602050305030304" pitchFamily="18" charset="0"/>
              </a:rPr>
              <a:t>for modern computer systems.</a:t>
            </a:r>
          </a:p>
          <a:p>
            <a:pPr algn="l"/>
            <a:r>
              <a:rPr lang="en-US" dirty="0">
                <a:latin typeface="Book Antiqua" panose="02040602050305030304" pitchFamily="18" charset="0"/>
              </a:rPr>
              <a:t>In 1989, SPEC originally created a benchmark set focusing on </a:t>
            </a:r>
            <a:r>
              <a:rPr lang="en-US" dirty="0">
                <a:solidFill>
                  <a:srgbClr val="FF0000"/>
                </a:solidFill>
                <a:latin typeface="Book Antiqua" panose="02040602050305030304" pitchFamily="18" charset="0"/>
              </a:rPr>
              <a:t>processor performance </a:t>
            </a:r>
            <a:r>
              <a:rPr lang="en-US" dirty="0">
                <a:latin typeface="Book Antiqua" panose="02040602050305030304" pitchFamily="18" charset="0"/>
              </a:rPr>
              <a:t>(now called </a:t>
            </a:r>
            <a:r>
              <a:rPr lang="en-US" dirty="0">
                <a:solidFill>
                  <a:srgbClr val="0070C0"/>
                </a:solidFill>
                <a:latin typeface="Book Antiqua" panose="02040602050305030304" pitchFamily="18" charset="0"/>
              </a:rPr>
              <a:t>SPEC89</a:t>
            </a:r>
            <a:r>
              <a:rPr lang="en-US" dirty="0">
                <a:latin typeface="Book Antiqua" panose="02040602050305030304" pitchFamily="18" charset="0"/>
              </a:rPr>
              <a:t>), which has evolved </a:t>
            </a:r>
            <a:r>
              <a:rPr lang="en-CA" dirty="0">
                <a:latin typeface="Book Antiqua" panose="02040602050305030304" pitchFamily="18" charset="0"/>
              </a:rPr>
              <a:t>through five generations.</a:t>
            </a: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13135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Real Stuff: Benchmarking the Intel Core i7</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107511" cy="5267325"/>
          </a:xfrm>
        </p:spPr>
        <p:txBody>
          <a:bodyPr>
            <a:normAutofit/>
          </a:bodyPr>
          <a:lstStyle/>
          <a:p>
            <a:r>
              <a:rPr lang="en-US" dirty="0">
                <a:latin typeface="Book Antiqua" panose="02040602050305030304" pitchFamily="18" charset="0"/>
              </a:rPr>
              <a:t>The latest is SPEC </a:t>
            </a:r>
            <a:r>
              <a:rPr lang="en-US" dirty="0">
                <a:solidFill>
                  <a:srgbClr val="0070C0"/>
                </a:solidFill>
                <a:latin typeface="Book Antiqua" panose="02040602050305030304" pitchFamily="18" charset="0"/>
              </a:rPr>
              <a:t>CPU2006</a:t>
            </a:r>
            <a:r>
              <a:rPr lang="en-US" dirty="0">
                <a:latin typeface="Book Antiqua" panose="02040602050305030304" pitchFamily="18" charset="0"/>
              </a:rPr>
              <a:t>, which consists of a set of </a:t>
            </a:r>
            <a:r>
              <a:rPr lang="en-US" dirty="0">
                <a:solidFill>
                  <a:srgbClr val="0070C0"/>
                </a:solidFill>
                <a:latin typeface="Book Antiqua" panose="02040602050305030304" pitchFamily="18" charset="0"/>
              </a:rPr>
              <a:t>12</a:t>
            </a:r>
            <a:r>
              <a:rPr lang="en-US" dirty="0">
                <a:latin typeface="Book Antiqua" panose="02040602050305030304" pitchFamily="18" charset="0"/>
              </a:rPr>
              <a:t> integer benchmarks (</a:t>
            </a:r>
            <a:r>
              <a:rPr lang="en-US" dirty="0">
                <a:solidFill>
                  <a:srgbClr val="0070C0"/>
                </a:solidFill>
                <a:latin typeface="Book Antiqua" panose="02040602050305030304" pitchFamily="18" charset="0"/>
              </a:rPr>
              <a:t>CINT2006</a:t>
            </a:r>
            <a:r>
              <a:rPr lang="en-US" dirty="0">
                <a:latin typeface="Book Antiqua" panose="02040602050305030304" pitchFamily="18" charset="0"/>
              </a:rPr>
              <a:t>) and </a:t>
            </a:r>
            <a:r>
              <a:rPr lang="en-US" dirty="0">
                <a:solidFill>
                  <a:srgbClr val="0070C0"/>
                </a:solidFill>
                <a:latin typeface="Book Antiqua" panose="02040602050305030304" pitchFamily="18" charset="0"/>
              </a:rPr>
              <a:t>17</a:t>
            </a:r>
            <a:r>
              <a:rPr lang="en-US" dirty="0">
                <a:latin typeface="Book Antiqua" panose="02040602050305030304" pitchFamily="18" charset="0"/>
              </a:rPr>
              <a:t> floating-point benchmarks (</a:t>
            </a:r>
            <a:r>
              <a:rPr lang="en-US" dirty="0">
                <a:solidFill>
                  <a:srgbClr val="0070C0"/>
                </a:solidFill>
                <a:latin typeface="Book Antiqua" panose="02040602050305030304" pitchFamily="18" charset="0"/>
              </a:rPr>
              <a:t>CFP2006</a:t>
            </a:r>
            <a:r>
              <a:rPr lang="en-US" dirty="0">
                <a:latin typeface="Book Antiqua" panose="02040602050305030304" pitchFamily="18" charset="0"/>
              </a:rPr>
              <a:t>).</a:t>
            </a:r>
          </a:p>
          <a:p>
            <a:pPr algn="l"/>
            <a:r>
              <a:rPr lang="en-US" dirty="0">
                <a:latin typeface="Book Antiqua" panose="02040602050305030304" pitchFamily="18" charset="0"/>
              </a:rPr>
              <a:t>Dividing the execution time of a </a:t>
            </a:r>
            <a:r>
              <a:rPr lang="en-US" dirty="0">
                <a:solidFill>
                  <a:srgbClr val="0070C0"/>
                </a:solidFill>
                <a:latin typeface="Book Antiqua" panose="02040602050305030304" pitchFamily="18" charset="0"/>
              </a:rPr>
              <a:t>reference</a:t>
            </a:r>
            <a:r>
              <a:rPr lang="en-US" dirty="0">
                <a:latin typeface="Book Antiqua" panose="02040602050305030304" pitchFamily="18" charset="0"/>
              </a:rPr>
              <a:t> processor by the execution time of the </a:t>
            </a:r>
            <a:r>
              <a:rPr lang="en-US" dirty="0">
                <a:solidFill>
                  <a:srgbClr val="0070C0"/>
                </a:solidFill>
                <a:latin typeface="Book Antiqua" panose="02040602050305030304" pitchFamily="18" charset="0"/>
              </a:rPr>
              <a:t>evaluated</a:t>
            </a:r>
            <a:r>
              <a:rPr lang="en-US" dirty="0">
                <a:latin typeface="Book Antiqua" panose="02040602050305030304" pitchFamily="18" charset="0"/>
              </a:rPr>
              <a:t> computer normalizes the execution time measurements; this normalization yields a measure, called the </a:t>
            </a:r>
            <a:r>
              <a:rPr lang="en-US" dirty="0" err="1">
                <a:solidFill>
                  <a:srgbClr val="0070C0"/>
                </a:solidFill>
                <a:latin typeface="Book Antiqua" panose="02040602050305030304" pitchFamily="18" charset="0"/>
              </a:rPr>
              <a:t>SPECratio</a:t>
            </a:r>
            <a:r>
              <a:rPr lang="en-US" dirty="0">
                <a:solidFill>
                  <a:srgbClr val="0070C0"/>
                </a:solidFill>
                <a:latin typeface="Book Antiqua" panose="02040602050305030304" pitchFamily="18" charset="0"/>
              </a:rPr>
              <a:t>.</a:t>
            </a:r>
          </a:p>
          <a:p>
            <a:pPr algn="l"/>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502655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2800" dirty="0">
                <a:solidFill>
                  <a:srgbClr val="C00000"/>
                </a:solidFill>
                <a:latin typeface="Book Antiqua" panose="02040602050305030304" pitchFamily="18" charset="0"/>
              </a:rPr>
              <a:t>SPECINTC2006 benchmarks running on a 2.66 GHz Intel Core i7</a:t>
            </a:r>
            <a:endParaRPr lang="en-CA" sz="28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77</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9" name="Picture 8">
            <a:extLst>
              <a:ext uri="{FF2B5EF4-FFF2-40B4-BE49-F238E27FC236}">
                <a16:creationId xmlns:a16="http://schemas.microsoft.com/office/drawing/2014/main" id="{131F0D73-5028-4D25-BA9A-DDE94D293054}"/>
              </a:ext>
            </a:extLst>
          </p:cNvPr>
          <p:cNvPicPr>
            <a:picLocks noChangeAspect="1"/>
          </p:cNvPicPr>
          <p:nvPr/>
        </p:nvPicPr>
        <p:blipFill>
          <a:blip r:embed="rId2">
            <a:lum bright="-20000" contrast="40000"/>
          </a:blip>
          <a:stretch>
            <a:fillRect/>
          </a:stretch>
        </p:blipFill>
        <p:spPr>
          <a:xfrm>
            <a:off x="485775" y="1005840"/>
            <a:ext cx="11175305" cy="5394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985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1.10 Fallacies and Pitfalls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273377" y="1143000"/>
            <a:ext cx="11717518" cy="5267325"/>
          </a:xfrm>
        </p:spPr>
        <p:txBody>
          <a:bodyPr>
            <a:normAutofit/>
          </a:bodyPr>
          <a:lstStyle/>
          <a:p>
            <a:pPr algn="l">
              <a:buFont typeface="Wingdings" panose="05000000000000000000" pitchFamily="2" charset="2"/>
              <a:buChar char="§"/>
            </a:pPr>
            <a:r>
              <a:rPr lang="en-CA" dirty="0">
                <a:solidFill>
                  <a:srgbClr val="FF0000"/>
                </a:solidFill>
                <a:latin typeface="Book Antiqua" panose="02040602050305030304" pitchFamily="18" charset="0"/>
              </a:rPr>
              <a:t>Fallacies</a:t>
            </a:r>
            <a:r>
              <a:rPr lang="en-CA" dirty="0">
                <a:latin typeface="Book Antiqua" panose="02040602050305030304" pitchFamily="18" charset="0"/>
              </a:rPr>
              <a:t>: Commonly held misconceptions</a:t>
            </a:r>
          </a:p>
          <a:p>
            <a:pPr algn="l">
              <a:buFont typeface="Wingdings" panose="05000000000000000000" pitchFamily="2" charset="2"/>
              <a:buChar char="§"/>
            </a:pPr>
            <a:r>
              <a:rPr lang="en-US" dirty="0">
                <a:solidFill>
                  <a:srgbClr val="FF0000"/>
                </a:solidFill>
                <a:latin typeface="Book Antiqua" panose="02040602050305030304" pitchFamily="18" charset="0"/>
              </a:rPr>
              <a:t>Pitfalls</a:t>
            </a:r>
            <a:r>
              <a:rPr lang="en-US" dirty="0">
                <a:latin typeface="Book Antiqua" panose="02040602050305030304" pitchFamily="18" charset="0"/>
              </a:rPr>
              <a:t>: Easily made mistakes.</a:t>
            </a:r>
          </a:p>
          <a:p>
            <a:pPr algn="l"/>
            <a:r>
              <a:rPr lang="en-US" dirty="0">
                <a:solidFill>
                  <a:srgbClr val="0070C0"/>
                </a:solidFill>
                <a:latin typeface="Book Antiqua" panose="02040602050305030304" pitchFamily="18" charset="0"/>
              </a:rPr>
              <a:t>Pitfall</a:t>
            </a:r>
            <a:r>
              <a:rPr lang="en-US" dirty="0">
                <a:latin typeface="Book Antiqua" panose="02040602050305030304" pitchFamily="18" charset="0"/>
              </a:rPr>
              <a:t>: Expecting the improvement of one aspect of a computer to increase overall performance by an amount proportional to the size of the improvement. </a:t>
            </a:r>
          </a:p>
          <a:p>
            <a:pPr algn="l"/>
            <a:r>
              <a:rPr lang="en-US" dirty="0">
                <a:solidFill>
                  <a:srgbClr val="0070C0"/>
                </a:solidFill>
                <a:latin typeface="Book Antiqua" panose="02040602050305030304" pitchFamily="18" charset="0"/>
              </a:rPr>
              <a:t>Fallacy</a:t>
            </a:r>
            <a:r>
              <a:rPr lang="en-US" dirty="0">
                <a:latin typeface="Book Antiqua" panose="02040602050305030304" pitchFamily="18" charset="0"/>
              </a:rPr>
              <a:t>: Computers at low utilization use little power.</a:t>
            </a:r>
          </a:p>
          <a:p>
            <a:pPr algn="l"/>
            <a:r>
              <a:rPr lang="en-US" dirty="0">
                <a:solidFill>
                  <a:srgbClr val="0070C0"/>
                </a:solidFill>
                <a:latin typeface="Book Antiqua" panose="02040602050305030304" pitchFamily="18" charset="0"/>
              </a:rPr>
              <a:t>Fallacy</a:t>
            </a:r>
            <a:r>
              <a:rPr lang="en-US" dirty="0">
                <a:latin typeface="Book Antiqua" panose="02040602050305030304" pitchFamily="18" charset="0"/>
              </a:rPr>
              <a:t>: Designing for performance and designing for energy efficiency are </a:t>
            </a:r>
            <a:r>
              <a:rPr lang="en-CA" dirty="0">
                <a:latin typeface="Book Antiqua" panose="02040602050305030304" pitchFamily="18" charset="0"/>
              </a:rPr>
              <a:t>unrelated goals.</a:t>
            </a:r>
          </a:p>
          <a:p>
            <a:r>
              <a:rPr lang="en-US" dirty="0">
                <a:solidFill>
                  <a:srgbClr val="0070C0"/>
                </a:solidFill>
                <a:latin typeface="Book Antiqua" panose="02040602050305030304" pitchFamily="18" charset="0"/>
              </a:rPr>
              <a:t>Pitfall</a:t>
            </a:r>
            <a:r>
              <a:rPr lang="en-US" dirty="0">
                <a:latin typeface="Book Antiqua" panose="02040602050305030304" pitchFamily="18" charset="0"/>
              </a:rPr>
              <a:t>: Using a subset of the performance equation as a performance metric.</a:t>
            </a: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78</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spTree>
    <p:extLst>
      <p:ext uri="{BB962C8B-B14F-4D97-AF65-F5344CB8AC3E}">
        <p14:creationId xmlns:p14="http://schemas.microsoft.com/office/powerpoint/2010/main" val="749321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79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3"/>
              <a:stretch>
                <a:fillRect/>
              </a:stretch>
            </p:blipFill>
            <p:spPr>
              <a:xfrm>
                <a:off x="6454800" y="2384640"/>
                <a:ext cx="2463840" cy="4114800"/>
              </a:xfrm>
              <a:prstGeom prst="rect">
                <a:avLst/>
              </a:prstGeom>
            </p:spPr>
          </p:pic>
        </mc:Fallback>
      </mc:AlternateContent>
      <p:sp>
        <p:nvSpPr>
          <p:cNvPr id="9" name="Rectangle 3">
            <a:extLst>
              <a:ext uri="{FF2B5EF4-FFF2-40B4-BE49-F238E27FC236}">
                <a16:creationId xmlns:a16="http://schemas.microsoft.com/office/drawing/2014/main" id="{6AF6F660-87C8-46D5-A529-38792153FFB1}"/>
              </a:ext>
            </a:extLst>
          </p:cNvPr>
          <p:cNvSpPr txBox="1">
            <a:spLocks noChangeArrowheads="1"/>
          </p:cNvSpPr>
          <p:nvPr/>
        </p:nvSpPr>
        <p:spPr>
          <a:xfrm>
            <a:off x="485775" y="1125537"/>
            <a:ext cx="11014926" cy="49994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0070C0"/>
                </a:solidFill>
                <a:latin typeface="Book Antiqua" panose="02040602050305030304" pitchFamily="18" charset="0"/>
                <a:sym typeface="Wingdings" panose="05000000000000000000" pitchFamily="2" charset="2"/>
              </a:rPr>
              <a:t>Amdahl’s Law</a:t>
            </a:r>
            <a:r>
              <a:rPr lang="ar-JO" altLang="en-US" dirty="0">
                <a:solidFill>
                  <a:srgbClr val="0070C0"/>
                </a:solidFill>
                <a:latin typeface="Book Antiqua" panose="02040602050305030304" pitchFamily="18" charset="0"/>
                <a:sym typeface="Wingdings" panose="05000000000000000000" pitchFamily="2" charset="2"/>
              </a:rPr>
              <a:t> :</a:t>
            </a:r>
            <a:r>
              <a:rPr lang="en-US" altLang="en-US" dirty="0">
                <a:latin typeface="Book Antiqua" panose="02040602050305030304" pitchFamily="18" charset="0"/>
                <a:sym typeface="Wingdings" panose="05000000000000000000" pitchFamily="2" charset="2"/>
              </a:rPr>
              <a:t>A rule stating that the performance enhancement possible with a given improvement is limited by the amount that the improved feature is used. </a:t>
            </a:r>
            <a:endParaRPr lang="ar-JO" altLang="en-US" dirty="0">
              <a:latin typeface="Book Antiqua" panose="02040602050305030304" pitchFamily="18" charset="0"/>
              <a:sym typeface="Wingdings" panose="05000000000000000000" pitchFamily="2" charset="2"/>
            </a:endParaRPr>
          </a:p>
          <a:p>
            <a:pPr algn="l"/>
            <a:r>
              <a:rPr lang="en-US" dirty="0">
                <a:latin typeface="Book Antiqua" panose="02040602050305030304" pitchFamily="18" charset="0"/>
              </a:rPr>
              <a:t>The execution time of the program after making the improvement is given by</a:t>
            </a:r>
            <a:r>
              <a:rPr lang="ar-JO" dirty="0">
                <a:latin typeface="Book Antiqua" panose="02040602050305030304" pitchFamily="18" charset="0"/>
              </a:rPr>
              <a:t> </a:t>
            </a:r>
            <a:r>
              <a:rPr lang="en-US" dirty="0">
                <a:latin typeface="Book Antiqua" panose="02040602050305030304" pitchFamily="18" charset="0"/>
              </a:rPr>
              <a:t>the following simple equation known as Amdahl’s Law:</a:t>
            </a:r>
            <a:endParaRPr lang="en-US" altLang="en-US" dirty="0">
              <a:latin typeface="Book Antiqua" panose="02040602050305030304" pitchFamily="18" charset="0"/>
              <a:sym typeface="Wingdings" panose="05000000000000000000" pitchFamily="2" charset="2"/>
            </a:endParaRPr>
          </a:p>
        </p:txBody>
      </p:sp>
      <p:pic>
        <p:nvPicPr>
          <p:cNvPr id="7" name="Picture 6">
            <a:extLst>
              <a:ext uri="{FF2B5EF4-FFF2-40B4-BE49-F238E27FC236}">
                <a16:creationId xmlns:a16="http://schemas.microsoft.com/office/drawing/2014/main" id="{C09BA1B0-7E26-45DF-8809-F9E357880D45}"/>
              </a:ext>
            </a:extLst>
          </p:cNvPr>
          <p:cNvPicPr>
            <a:picLocks noChangeAspect="1"/>
          </p:cNvPicPr>
          <p:nvPr/>
        </p:nvPicPr>
        <p:blipFill>
          <a:blip r:embed="rId4">
            <a:lum bright="-20000" contrast="40000"/>
          </a:blip>
          <a:stretch>
            <a:fillRect/>
          </a:stretch>
        </p:blipFill>
        <p:spPr>
          <a:xfrm>
            <a:off x="2284076" y="3520218"/>
            <a:ext cx="6887529" cy="822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375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4844143"/>
          </a:xfrm>
        </p:spPr>
        <p:txBody>
          <a:bodyPr>
            <a:normAutofit/>
          </a:bodyPr>
          <a:lstStyle/>
          <a:p>
            <a:pPr algn="l"/>
            <a:r>
              <a:rPr lang="en-CA" dirty="0">
                <a:solidFill>
                  <a:srgbClr val="222222"/>
                </a:solidFill>
                <a:latin typeface="Book Antiqua" panose="02040602050305030304" pitchFamily="18" charset="0"/>
              </a:rPr>
              <a:t>https://riscv.org/</a:t>
            </a:r>
          </a:p>
          <a:p>
            <a:pPr algn="l"/>
            <a:r>
              <a:rPr lang="en-CA" dirty="0">
                <a:solidFill>
                  <a:srgbClr val="222222"/>
                </a:solidFill>
                <a:latin typeface="Book Antiqua" panose="02040602050305030304" pitchFamily="18" charset="0"/>
              </a:rPr>
              <a:t>There are </a:t>
            </a:r>
            <a:r>
              <a:rPr lang="en-CA" dirty="0">
                <a:solidFill>
                  <a:srgbClr val="FF0000"/>
                </a:solidFill>
                <a:latin typeface="Book Antiqua" panose="02040602050305030304" pitchFamily="18" charset="0"/>
              </a:rPr>
              <a:t>open-source</a:t>
            </a:r>
            <a:r>
              <a:rPr lang="en-CA" dirty="0">
                <a:solidFill>
                  <a:srgbClr val="222222"/>
                </a:solidFill>
                <a:latin typeface="Book Antiqua" panose="02040602050305030304" pitchFamily="18" charset="0"/>
              </a:rPr>
              <a:t> RISC-V simulators, compilers, debuggers</a:t>
            </a:r>
          </a:p>
          <a:p>
            <a:pPr algn="l"/>
            <a:r>
              <a:rPr lang="en-US" dirty="0">
                <a:solidFill>
                  <a:srgbClr val="222222"/>
                </a:solidFill>
                <a:latin typeface="Book Antiqua" panose="02040602050305030304" pitchFamily="18" charset="0"/>
              </a:rPr>
              <a:t>More than </a:t>
            </a:r>
            <a:r>
              <a:rPr lang="en-US" dirty="0">
                <a:solidFill>
                  <a:srgbClr val="FF0000"/>
                </a:solidFill>
                <a:latin typeface="Book Antiqua" panose="02040602050305030304" pitchFamily="18" charset="0"/>
              </a:rPr>
              <a:t>40</a:t>
            </a:r>
            <a:r>
              <a:rPr lang="en-US" dirty="0">
                <a:solidFill>
                  <a:srgbClr val="222222"/>
                </a:solidFill>
                <a:latin typeface="Book Antiqua" panose="02040602050305030304" pitchFamily="18" charset="0"/>
              </a:rPr>
              <a:t> companies have joined </a:t>
            </a:r>
            <a:r>
              <a:rPr lang="en-CA" dirty="0">
                <a:solidFill>
                  <a:srgbClr val="222222"/>
                </a:solidFill>
                <a:latin typeface="Book Antiqua" panose="02040602050305030304" pitchFamily="18" charset="0"/>
              </a:rPr>
              <a:t>the </a:t>
            </a:r>
            <a:r>
              <a:rPr lang="en-CA" dirty="0">
                <a:solidFill>
                  <a:srgbClr val="0070C0"/>
                </a:solidFill>
                <a:latin typeface="Book Antiqua" panose="02040602050305030304" pitchFamily="18" charset="0"/>
              </a:rPr>
              <a:t>RISC-V foundation</a:t>
            </a:r>
            <a:r>
              <a:rPr lang="en-CA" dirty="0">
                <a:solidFill>
                  <a:srgbClr val="222222"/>
                </a:solidFill>
                <a:latin typeface="Book Antiqua" panose="02040602050305030304" pitchFamily="18" charset="0"/>
              </a:rPr>
              <a:t>, including AMD, Google, Hewlett Packard Enterprise, IBM, Microsoft, NVIDIA, Oracle, and Qualcomm</a:t>
            </a:r>
          </a:p>
          <a:p>
            <a:pPr algn="l"/>
            <a:endParaRPr lang="en-CA" sz="2400" dirty="0">
              <a:solidFill>
                <a:srgbClr val="222222"/>
              </a:solidFill>
              <a:latin typeface="Book Antiqua" panose="02040602050305030304" pitchFamily="18" charset="0"/>
              <a:hlinkClick r:id="rId2"/>
            </a:endParaRPr>
          </a:p>
          <a:p>
            <a:pPr algn="l"/>
            <a:r>
              <a:rPr lang="en-CA" sz="2400" dirty="0">
                <a:solidFill>
                  <a:srgbClr val="222222"/>
                </a:solidFill>
                <a:latin typeface="Book Antiqua" panose="02040602050305030304" pitchFamily="18" charset="0"/>
                <a:hlinkClick r:id="rId2"/>
              </a:rPr>
              <a:t>https://www.cs.cornell.edu/courses/cs3410/2019sp/riscv/interpreter/</a:t>
            </a:r>
            <a:endParaRPr lang="en-CA" sz="2400" dirty="0">
              <a:solidFill>
                <a:srgbClr val="222222"/>
              </a:solidFill>
              <a:latin typeface="Book Antiqua" panose="02040602050305030304" pitchFamily="18" charset="0"/>
            </a:endParaRPr>
          </a:p>
          <a:p>
            <a:pPr algn="l"/>
            <a:r>
              <a:rPr lang="en-CA" sz="2400" dirty="0">
                <a:solidFill>
                  <a:srgbClr val="222222"/>
                </a:solidFill>
                <a:latin typeface="Book Antiqua" panose="02040602050305030304" pitchFamily="18" charset="0"/>
                <a:hlinkClick r:id="rId3"/>
              </a:rPr>
              <a:t>https://www.kvakil.me/venus/</a:t>
            </a:r>
            <a:endParaRPr lang="en-CA" sz="2400" dirty="0">
              <a:solidFill>
                <a:srgbClr val="222222"/>
              </a:solidFill>
              <a:latin typeface="Book Antiqua" panose="02040602050305030304" pitchFamily="18" charset="0"/>
            </a:endParaRPr>
          </a:p>
          <a:p>
            <a:pPr algn="l"/>
            <a:endParaRPr lang="en-CA" sz="2400" dirty="0">
              <a:solidFill>
                <a:srgbClr val="222222"/>
              </a:solidFill>
              <a:latin typeface="Book Antiqua" panose="02040602050305030304" pitchFamily="18" charset="0"/>
            </a:endParaRPr>
          </a:p>
          <a:p>
            <a:pPr algn="l"/>
            <a:endParaRPr lang="en-CA" dirty="0">
              <a:solidFill>
                <a:srgbClr val="222222"/>
              </a:solidFill>
              <a:latin typeface="Book Antiqua" panose="02040602050305030304" pitchFamily="18" charset="0"/>
            </a:endParaRPr>
          </a:p>
          <a:p>
            <a:pPr algn="l"/>
            <a:endParaRPr lang="en-US" dirty="0">
              <a:solidFill>
                <a:srgbClr val="222222"/>
              </a:solidFill>
              <a:latin typeface="Book Antiqua" panose="02040602050305030304" pitchFamily="18" charset="0"/>
            </a:endParaRPr>
          </a:p>
          <a:p>
            <a:pPr algn="l"/>
            <a:endParaRPr lang="en-CA" dirty="0">
              <a:solidFill>
                <a:srgbClr val="222222"/>
              </a:solidFill>
              <a:latin typeface="Book Antiqua" panose="02040602050305030304" pitchFamily="18" charset="0"/>
            </a:endParaRPr>
          </a:p>
          <a:p>
            <a:pPr algn="l"/>
            <a:endParaRPr lang="en-CA" dirty="0">
              <a:solidFill>
                <a:srgbClr val="222222"/>
              </a:solidFill>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Why RISC-V for This Edition?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45578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80</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3"/>
              <a:stretch>
                <a:fillRect/>
              </a:stretch>
            </p:blipFill>
            <p:spPr>
              <a:xfrm>
                <a:off x="6454800" y="2384640"/>
                <a:ext cx="2463840" cy="4114800"/>
              </a:xfrm>
              <a:prstGeom prst="rect">
                <a:avLst/>
              </a:prstGeom>
            </p:spPr>
          </p:pic>
        </mc:Fallback>
      </mc:AlternateContent>
      <p:sp>
        <p:nvSpPr>
          <p:cNvPr id="9" name="Rectangle 3">
            <a:extLst>
              <a:ext uri="{FF2B5EF4-FFF2-40B4-BE49-F238E27FC236}">
                <a16:creationId xmlns:a16="http://schemas.microsoft.com/office/drawing/2014/main" id="{6AF6F660-87C8-46D5-A529-38792153FFB1}"/>
              </a:ext>
            </a:extLst>
          </p:cNvPr>
          <p:cNvSpPr txBox="1">
            <a:spLocks noChangeArrowheads="1"/>
          </p:cNvSpPr>
          <p:nvPr/>
        </p:nvSpPr>
        <p:spPr>
          <a:xfrm>
            <a:off x="485775" y="1125537"/>
            <a:ext cx="11014926" cy="15045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0070C0"/>
                </a:solidFill>
                <a:latin typeface="Book Antiqua" panose="02040602050305030304" pitchFamily="18" charset="0"/>
                <a:sym typeface="Wingdings" panose="05000000000000000000" pitchFamily="2" charset="2"/>
              </a:rPr>
              <a:t>Amdahl’s Law</a:t>
            </a:r>
            <a:r>
              <a:rPr lang="ar-JO" altLang="en-US" dirty="0">
                <a:solidFill>
                  <a:srgbClr val="0070C0"/>
                </a:solidFill>
                <a:latin typeface="Book Antiqua" panose="02040602050305030304" pitchFamily="18" charset="0"/>
                <a:sym typeface="Wingdings" panose="05000000000000000000" pitchFamily="2" charset="2"/>
              </a:rPr>
              <a:t> :</a:t>
            </a:r>
            <a:r>
              <a:rPr lang="en-US" altLang="en-US" dirty="0">
                <a:latin typeface="Book Antiqua" panose="02040602050305030304" pitchFamily="18" charset="0"/>
                <a:sym typeface="Wingdings" panose="05000000000000000000" pitchFamily="2" charset="2"/>
              </a:rPr>
              <a:t>A rule stating that the performance enhancement possible with a given improvement is limited by the amount that the improved feature is used. </a:t>
            </a:r>
            <a:endParaRPr lang="ar-JO" altLang="en-US" dirty="0">
              <a:latin typeface="Book Antiqua" panose="02040602050305030304" pitchFamily="18" charset="0"/>
              <a:sym typeface="Wingdings" panose="05000000000000000000" pitchFamily="2" charset="2"/>
            </a:endParaRPr>
          </a:p>
        </p:txBody>
      </p:sp>
      <p:pic>
        <p:nvPicPr>
          <p:cNvPr id="8" name="Picture 7" descr="A picture containing diagram&#10;&#10;Description automatically generated">
            <a:extLst>
              <a:ext uri="{FF2B5EF4-FFF2-40B4-BE49-F238E27FC236}">
                <a16:creationId xmlns:a16="http://schemas.microsoft.com/office/drawing/2014/main" id="{D62D81CB-38A6-45FF-878A-ECA240376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693" y="2468880"/>
            <a:ext cx="2725131" cy="1920240"/>
          </a:xfrm>
          <a:prstGeom prst="rect">
            <a:avLst/>
          </a:prstGeom>
        </p:spPr>
      </p:pic>
      <p:pic>
        <p:nvPicPr>
          <p:cNvPr id="11" name="Picture 10" descr="Diagram&#10;&#10;Description automatically generated">
            <a:extLst>
              <a:ext uri="{FF2B5EF4-FFF2-40B4-BE49-F238E27FC236}">
                <a16:creationId xmlns:a16="http://schemas.microsoft.com/office/drawing/2014/main" id="{3755C72D-35C1-490F-AC2C-79553B24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168" y="2430279"/>
            <a:ext cx="2657734" cy="2194560"/>
          </a:xfrm>
          <a:prstGeom prst="rect">
            <a:avLst/>
          </a:prstGeom>
        </p:spPr>
      </p:pic>
      <p:pic>
        <p:nvPicPr>
          <p:cNvPr id="13" name="Picture 12" descr="A picture containing application&#10;&#10;Description automatically generated">
            <a:extLst>
              <a:ext uri="{FF2B5EF4-FFF2-40B4-BE49-F238E27FC236}">
                <a16:creationId xmlns:a16="http://schemas.microsoft.com/office/drawing/2014/main" id="{CF2438A5-BC0D-4622-B2A1-7F30C7634C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9280" y="2201913"/>
            <a:ext cx="2487027" cy="2743200"/>
          </a:xfrm>
          <a:prstGeom prst="rect">
            <a:avLst/>
          </a:prstGeom>
        </p:spPr>
      </p:pic>
      <p:cxnSp>
        <p:nvCxnSpPr>
          <p:cNvPr id="7" name="Straight Arrow Connector 6">
            <a:extLst>
              <a:ext uri="{FF2B5EF4-FFF2-40B4-BE49-F238E27FC236}">
                <a16:creationId xmlns:a16="http://schemas.microsoft.com/office/drawing/2014/main" id="{3E5D38E5-F111-4675-B59F-4F1257E6B2FE}"/>
              </a:ext>
            </a:extLst>
          </p:cNvPr>
          <p:cNvCxnSpPr/>
          <p:nvPr/>
        </p:nvCxnSpPr>
        <p:spPr>
          <a:xfrm flipH="1">
            <a:off x="1131216" y="2468880"/>
            <a:ext cx="9049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714284-D0AA-4160-9F9F-1793A6E366DF}"/>
              </a:ext>
            </a:extLst>
          </p:cNvPr>
          <p:cNvSpPr txBox="1"/>
          <p:nvPr/>
        </p:nvSpPr>
        <p:spPr>
          <a:xfrm>
            <a:off x="1270797" y="2394000"/>
            <a:ext cx="312906" cy="369332"/>
          </a:xfrm>
          <a:prstGeom prst="rect">
            <a:avLst/>
          </a:prstGeom>
          <a:noFill/>
        </p:spPr>
        <p:txBody>
          <a:bodyPr wrap="none" rtlCol="0">
            <a:spAutoFit/>
          </a:bodyPr>
          <a:lstStyle/>
          <a:p>
            <a:r>
              <a:rPr lang="ar-JO" dirty="0">
                <a:solidFill>
                  <a:srgbClr val="FF0000"/>
                </a:solidFill>
              </a:rPr>
              <a:t>4</a:t>
            </a:r>
            <a:endParaRPr lang="en-CA" dirty="0">
              <a:solidFill>
                <a:srgbClr val="FF0000"/>
              </a:solidFill>
            </a:endParaRPr>
          </a:p>
        </p:txBody>
      </p:sp>
      <p:cxnSp>
        <p:nvCxnSpPr>
          <p:cNvPr id="14" name="Straight Arrow Connector 13">
            <a:extLst>
              <a:ext uri="{FF2B5EF4-FFF2-40B4-BE49-F238E27FC236}">
                <a16:creationId xmlns:a16="http://schemas.microsoft.com/office/drawing/2014/main" id="{D42FEA67-B964-4B37-8E3D-5CA023C64C77}"/>
              </a:ext>
            </a:extLst>
          </p:cNvPr>
          <p:cNvCxnSpPr>
            <a:cxnSpLocks/>
          </p:cNvCxnSpPr>
          <p:nvPr/>
        </p:nvCxnSpPr>
        <p:spPr>
          <a:xfrm flipH="1">
            <a:off x="2113175" y="2468880"/>
            <a:ext cx="13276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5BF0C6-5595-4631-A692-366DDB78C98C}"/>
              </a:ext>
            </a:extLst>
          </p:cNvPr>
          <p:cNvSpPr txBox="1"/>
          <p:nvPr/>
        </p:nvSpPr>
        <p:spPr>
          <a:xfrm>
            <a:off x="2539175" y="2193181"/>
            <a:ext cx="312906" cy="369332"/>
          </a:xfrm>
          <a:prstGeom prst="rect">
            <a:avLst/>
          </a:prstGeom>
          <a:noFill/>
        </p:spPr>
        <p:txBody>
          <a:bodyPr wrap="none" rtlCol="0">
            <a:spAutoFit/>
          </a:bodyPr>
          <a:lstStyle/>
          <a:p>
            <a:r>
              <a:rPr lang="ar-JO" dirty="0">
                <a:solidFill>
                  <a:srgbClr val="FF0000"/>
                </a:solidFill>
              </a:rPr>
              <a:t>6</a:t>
            </a:r>
            <a:endParaRPr lang="en-CA" dirty="0">
              <a:solidFill>
                <a:srgbClr val="FF0000"/>
              </a:solidFill>
            </a:endParaRPr>
          </a:p>
        </p:txBody>
      </p:sp>
      <p:cxnSp>
        <p:nvCxnSpPr>
          <p:cNvPr id="16" name="Straight Arrow Connector 15">
            <a:extLst>
              <a:ext uri="{FF2B5EF4-FFF2-40B4-BE49-F238E27FC236}">
                <a16:creationId xmlns:a16="http://schemas.microsoft.com/office/drawing/2014/main" id="{D2C58141-F7FF-4A00-BD73-030AE33E3B37}"/>
              </a:ext>
            </a:extLst>
          </p:cNvPr>
          <p:cNvCxnSpPr/>
          <p:nvPr/>
        </p:nvCxnSpPr>
        <p:spPr>
          <a:xfrm flipH="1">
            <a:off x="5167460" y="2555291"/>
            <a:ext cx="9049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AFE8090-9EA0-4DC7-B0A1-3AD9E9C5B4CA}"/>
              </a:ext>
            </a:extLst>
          </p:cNvPr>
          <p:cNvSpPr txBox="1"/>
          <p:nvPr/>
        </p:nvSpPr>
        <p:spPr>
          <a:xfrm>
            <a:off x="5307041" y="2227474"/>
            <a:ext cx="312906" cy="369332"/>
          </a:xfrm>
          <a:prstGeom prst="rect">
            <a:avLst/>
          </a:prstGeom>
          <a:noFill/>
        </p:spPr>
        <p:txBody>
          <a:bodyPr wrap="none" rtlCol="0">
            <a:spAutoFit/>
          </a:bodyPr>
          <a:lstStyle/>
          <a:p>
            <a:r>
              <a:rPr lang="ar-JO" dirty="0">
                <a:solidFill>
                  <a:srgbClr val="FF0000"/>
                </a:solidFill>
              </a:rPr>
              <a:t>4</a:t>
            </a:r>
            <a:endParaRPr lang="en-CA" dirty="0">
              <a:solidFill>
                <a:srgbClr val="FF0000"/>
              </a:solidFill>
            </a:endParaRPr>
          </a:p>
        </p:txBody>
      </p:sp>
      <p:cxnSp>
        <p:nvCxnSpPr>
          <p:cNvPr id="18" name="Straight Arrow Connector 17">
            <a:extLst>
              <a:ext uri="{FF2B5EF4-FFF2-40B4-BE49-F238E27FC236}">
                <a16:creationId xmlns:a16="http://schemas.microsoft.com/office/drawing/2014/main" id="{C16AFBB3-0534-44AA-868D-E70BB1E2E05F}"/>
              </a:ext>
            </a:extLst>
          </p:cNvPr>
          <p:cNvCxnSpPr>
            <a:cxnSpLocks/>
          </p:cNvCxnSpPr>
          <p:nvPr/>
        </p:nvCxnSpPr>
        <p:spPr>
          <a:xfrm flipH="1">
            <a:off x="6149420" y="2555291"/>
            <a:ext cx="5824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A5D27A-E638-4C90-9C65-66240BD05A76}"/>
              </a:ext>
            </a:extLst>
          </p:cNvPr>
          <p:cNvSpPr txBox="1"/>
          <p:nvPr/>
        </p:nvSpPr>
        <p:spPr>
          <a:xfrm>
            <a:off x="6259149" y="2166239"/>
            <a:ext cx="312906" cy="369332"/>
          </a:xfrm>
          <a:prstGeom prst="rect">
            <a:avLst/>
          </a:prstGeom>
          <a:noFill/>
        </p:spPr>
        <p:txBody>
          <a:bodyPr wrap="none" rtlCol="0">
            <a:spAutoFit/>
          </a:bodyPr>
          <a:lstStyle/>
          <a:p>
            <a:r>
              <a:rPr lang="ar-JO" dirty="0">
                <a:solidFill>
                  <a:srgbClr val="FF0000"/>
                </a:solidFill>
              </a:rPr>
              <a:t>3</a:t>
            </a:r>
            <a:endParaRPr lang="en-CA" dirty="0">
              <a:solidFill>
                <a:srgbClr val="FF0000"/>
              </a:solidFill>
            </a:endParaRPr>
          </a:p>
        </p:txBody>
      </p:sp>
      <p:cxnSp>
        <p:nvCxnSpPr>
          <p:cNvPr id="22" name="Straight Arrow Connector 21">
            <a:extLst>
              <a:ext uri="{FF2B5EF4-FFF2-40B4-BE49-F238E27FC236}">
                <a16:creationId xmlns:a16="http://schemas.microsoft.com/office/drawing/2014/main" id="{61168212-6292-4280-8584-231B6E61D646}"/>
              </a:ext>
            </a:extLst>
          </p:cNvPr>
          <p:cNvCxnSpPr/>
          <p:nvPr/>
        </p:nvCxnSpPr>
        <p:spPr>
          <a:xfrm flipH="1">
            <a:off x="9004168" y="2329049"/>
            <a:ext cx="9049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BA66FA1-C12E-4537-A65C-8E53A9752354}"/>
              </a:ext>
            </a:extLst>
          </p:cNvPr>
          <p:cNvSpPr txBox="1"/>
          <p:nvPr/>
        </p:nvSpPr>
        <p:spPr>
          <a:xfrm>
            <a:off x="9158400" y="1975355"/>
            <a:ext cx="312906" cy="369332"/>
          </a:xfrm>
          <a:prstGeom prst="rect">
            <a:avLst/>
          </a:prstGeom>
          <a:noFill/>
        </p:spPr>
        <p:txBody>
          <a:bodyPr wrap="none" rtlCol="0">
            <a:spAutoFit/>
          </a:bodyPr>
          <a:lstStyle/>
          <a:p>
            <a:r>
              <a:rPr lang="ar-JO" dirty="0">
                <a:solidFill>
                  <a:srgbClr val="FF0000"/>
                </a:solidFill>
              </a:rPr>
              <a:t>4</a:t>
            </a:r>
            <a:endParaRPr lang="en-CA" dirty="0">
              <a:solidFill>
                <a:srgbClr val="FF0000"/>
              </a:solidFill>
            </a:endParaRPr>
          </a:p>
        </p:txBody>
      </p:sp>
      <p:cxnSp>
        <p:nvCxnSpPr>
          <p:cNvPr id="24" name="Straight Arrow Connector 23">
            <a:extLst>
              <a:ext uri="{FF2B5EF4-FFF2-40B4-BE49-F238E27FC236}">
                <a16:creationId xmlns:a16="http://schemas.microsoft.com/office/drawing/2014/main" id="{93C5E50F-7090-4F3F-916A-12A52360FFBE}"/>
              </a:ext>
            </a:extLst>
          </p:cNvPr>
          <p:cNvCxnSpPr>
            <a:cxnSpLocks/>
          </p:cNvCxnSpPr>
          <p:nvPr/>
        </p:nvCxnSpPr>
        <p:spPr>
          <a:xfrm flipH="1">
            <a:off x="9986128" y="2329049"/>
            <a:ext cx="4259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1A4C5A-89B7-4321-A81E-4E543D22C266}"/>
              </a:ext>
            </a:extLst>
          </p:cNvPr>
          <p:cNvSpPr txBox="1"/>
          <p:nvPr/>
        </p:nvSpPr>
        <p:spPr>
          <a:xfrm>
            <a:off x="10412127" y="2053350"/>
            <a:ext cx="312906" cy="369332"/>
          </a:xfrm>
          <a:prstGeom prst="rect">
            <a:avLst/>
          </a:prstGeom>
          <a:noFill/>
        </p:spPr>
        <p:txBody>
          <a:bodyPr wrap="none" rtlCol="0">
            <a:spAutoFit/>
          </a:bodyPr>
          <a:lstStyle/>
          <a:p>
            <a:r>
              <a:rPr lang="ar-JO" dirty="0">
                <a:solidFill>
                  <a:srgbClr val="FF0000"/>
                </a:solidFill>
              </a:rPr>
              <a:t>2</a:t>
            </a:r>
            <a:endParaRPr lang="en-CA" dirty="0">
              <a:solidFill>
                <a:srgbClr val="FF0000"/>
              </a:solidFill>
            </a:endParaRPr>
          </a:p>
        </p:txBody>
      </p:sp>
    </p:spTree>
    <p:extLst>
      <p:ext uri="{BB962C8B-B14F-4D97-AF65-F5344CB8AC3E}">
        <p14:creationId xmlns:p14="http://schemas.microsoft.com/office/powerpoint/2010/main" val="3781163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81</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4"/>
              <a:stretch>
                <a:fillRect/>
              </a:stretch>
            </p:blipFill>
            <p:spPr>
              <a:xfrm>
                <a:off x="6454800" y="2384640"/>
                <a:ext cx="2463840" cy="4114800"/>
              </a:xfrm>
              <a:prstGeom prst="rect">
                <a:avLst/>
              </a:prstGeom>
            </p:spPr>
          </p:pic>
        </mc:Fallback>
      </mc:AlternateContent>
      <p:sp>
        <p:nvSpPr>
          <p:cNvPr id="9" name="Rectangle 3">
            <a:extLst>
              <a:ext uri="{FF2B5EF4-FFF2-40B4-BE49-F238E27FC236}">
                <a16:creationId xmlns:a16="http://schemas.microsoft.com/office/drawing/2014/main" id="{6AF6F660-87C8-46D5-A529-38792153FFB1}"/>
              </a:ext>
            </a:extLst>
          </p:cNvPr>
          <p:cNvSpPr txBox="1">
            <a:spLocks noChangeArrowheads="1"/>
          </p:cNvSpPr>
          <p:nvPr/>
        </p:nvSpPr>
        <p:spPr>
          <a:xfrm>
            <a:off x="684213" y="1125538"/>
            <a:ext cx="10901329" cy="1439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Improving an aspect of a computer and expecting a proportional improvement in overall performance</a:t>
            </a:r>
            <a:endParaRPr lang="en-US" altLang="en-US" dirty="0">
              <a:latin typeface="Book Antiqua" panose="02040602050305030304" pitchFamily="18" charset="0"/>
              <a:sym typeface="Wingdings" panose="05000000000000000000" pitchFamily="2" charset="2"/>
            </a:endParaRPr>
          </a:p>
        </p:txBody>
      </p:sp>
      <p:graphicFrame>
        <p:nvGraphicFramePr>
          <p:cNvPr id="10" name="Object 5">
            <a:extLst>
              <a:ext uri="{FF2B5EF4-FFF2-40B4-BE49-F238E27FC236}">
                <a16:creationId xmlns:a16="http://schemas.microsoft.com/office/drawing/2014/main" id="{44AEEFEC-6CB1-4C20-935D-58AC451315FC}"/>
              </a:ext>
            </a:extLst>
          </p:cNvPr>
          <p:cNvGraphicFramePr>
            <a:graphicFrameLocks noChangeAspect="1"/>
          </p:cNvGraphicFramePr>
          <p:nvPr/>
        </p:nvGraphicFramePr>
        <p:xfrm>
          <a:off x="2987675" y="4868863"/>
          <a:ext cx="1728788" cy="788987"/>
        </p:xfrm>
        <a:graphic>
          <a:graphicData uri="http://schemas.openxmlformats.org/presentationml/2006/ole">
            <mc:AlternateContent xmlns:mc="http://schemas.openxmlformats.org/markup-compatibility/2006">
              <mc:Choice xmlns:v="urn:schemas-microsoft-com:vml" Requires="v">
                <p:oleObj name="Equation" r:id="rId5" imgW="863225" imgH="393529" progId="Equation.3">
                  <p:embed/>
                </p:oleObj>
              </mc:Choice>
              <mc:Fallback>
                <p:oleObj name="Equation" r:id="rId5" imgW="863225" imgH="393529" progId="Equation.3">
                  <p:embed/>
                  <p:pic>
                    <p:nvPicPr>
                      <p:cNvPr id="10" name="Object 5">
                        <a:extLst>
                          <a:ext uri="{FF2B5EF4-FFF2-40B4-BE49-F238E27FC236}">
                            <a16:creationId xmlns:a16="http://schemas.microsoft.com/office/drawing/2014/main" id="{44AEEFEC-6CB1-4C20-935D-58AC45131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868863"/>
                        <a:ext cx="17287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6">
            <a:extLst>
              <a:ext uri="{FF2B5EF4-FFF2-40B4-BE49-F238E27FC236}">
                <a16:creationId xmlns:a16="http://schemas.microsoft.com/office/drawing/2014/main" id="{8BB22632-0C08-40C2-BC0F-43A97365036D}"/>
              </a:ext>
            </a:extLst>
          </p:cNvPr>
          <p:cNvSpPr>
            <a:spLocks noChangeArrowheads="1"/>
          </p:cNvSpPr>
          <p:nvPr/>
        </p:nvSpPr>
        <p:spPr bwMode="auto">
          <a:xfrm>
            <a:off x="4787900" y="4941888"/>
            <a:ext cx="3455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sz="2400"/>
              <a:t>Can’t be done!</a:t>
            </a:r>
            <a:endParaRPr lang="en-US" altLang="en-US" sz="2400">
              <a:cs typeface="Tahoma" panose="020B0604030504040204" pitchFamily="34" charset="0"/>
            </a:endParaRPr>
          </a:p>
        </p:txBody>
      </p:sp>
      <mc:AlternateContent xmlns:mc="http://schemas.openxmlformats.org/markup-compatibility/2006" xmlns:a14="http://schemas.microsoft.com/office/drawing/2010/main">
        <mc:Choice Requires="a14">
          <p:sp>
            <p:nvSpPr>
              <p:cNvPr id="12" name="Object 7">
                <a:extLst>
                  <a:ext uri="{FF2B5EF4-FFF2-40B4-BE49-F238E27FC236}">
                    <a16:creationId xmlns:a16="http://schemas.microsoft.com/office/drawing/2014/main" id="{F1D7640E-77B4-4A4B-9424-3FB96B116E34}"/>
                  </a:ext>
                </a:extLst>
              </p:cNvPr>
              <p:cNvSpPr txBox="1"/>
              <p:nvPr/>
            </p:nvSpPr>
            <p:spPr bwMode="auto">
              <a:xfrm>
                <a:off x="1952625" y="2119313"/>
                <a:ext cx="5287963" cy="841375"/>
              </a:xfrm>
              <a:prstGeom prst="rect">
                <a:avLst/>
              </a:prstGeom>
              <a:solidFill>
                <a:schemeClr val="bg1">
                  <a:lumMod val="95000"/>
                </a:schemeClr>
              </a:solid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CA" i="1">
                              <a:solidFill>
                                <a:srgbClr val="000000"/>
                              </a:solidFill>
                              <a:latin typeface="Cambria Math" panose="02040503050406030204" pitchFamily="18" charset="0"/>
                            </a:rPr>
                          </m:ctrlPr>
                        </m:sSubPr>
                        <m:e>
                          <m:r>
                            <m:rPr>
                              <m:sty m:val="p"/>
                            </m:rPr>
                            <a:rPr lang="en-CA" i="1">
                              <a:solidFill>
                                <a:srgbClr val="000000"/>
                              </a:solidFill>
                              <a:latin typeface="Cambria Math" panose="02040503050406030204" pitchFamily="18" charset="0"/>
                            </a:rPr>
                            <m:t>T</m:t>
                          </m:r>
                        </m:e>
                        <m:sub>
                          <m:r>
                            <m:rPr>
                              <m:sty m:val="p"/>
                            </m:rPr>
                            <a:rPr lang="en-CA" i="1">
                              <a:solidFill>
                                <a:srgbClr val="000000"/>
                              </a:solidFill>
                              <a:latin typeface="Cambria Math" panose="02040503050406030204" pitchFamily="18" charset="0"/>
                            </a:rPr>
                            <m:t>improved</m:t>
                          </m:r>
                        </m:sub>
                      </m:sSub>
                      <m:r>
                        <a:rPr lang="en-CA" i="1">
                          <a:solidFill>
                            <a:srgbClr val="000000"/>
                          </a:solidFill>
                          <a:latin typeface="Cambria Math" panose="02040503050406030204" pitchFamily="18" charset="0"/>
                        </a:rPr>
                        <m:t>=</m:t>
                      </m:r>
                      <m:f>
                        <m:fPr>
                          <m:ctrlPr>
                            <a:rPr lang="en-CA" i="1">
                              <a:solidFill>
                                <a:srgbClr val="000000"/>
                              </a:solidFill>
                              <a:latin typeface="Cambria Math" panose="02040503050406030204" pitchFamily="18" charset="0"/>
                            </a:rPr>
                          </m:ctrlPr>
                        </m:fPr>
                        <m:num>
                          <m:sSub>
                            <m:sSubPr>
                              <m:ctrlPr>
                                <a:rPr lang="en-CA" i="1">
                                  <a:solidFill>
                                    <a:srgbClr val="000000"/>
                                  </a:solidFill>
                                  <a:latin typeface="Cambria Math" panose="02040503050406030204" pitchFamily="18" charset="0"/>
                                </a:rPr>
                              </m:ctrlPr>
                            </m:sSubPr>
                            <m:e>
                              <m:r>
                                <m:rPr>
                                  <m:sty m:val="p"/>
                                </m:rPr>
                                <a:rPr lang="en-CA" i="1">
                                  <a:solidFill>
                                    <a:srgbClr val="000000"/>
                                  </a:solidFill>
                                  <a:latin typeface="Cambria Math" panose="02040503050406030204" pitchFamily="18" charset="0"/>
                                </a:rPr>
                                <m:t>T</m:t>
                              </m:r>
                            </m:e>
                            <m:sub>
                              <m:r>
                                <m:rPr>
                                  <m:sty m:val="p"/>
                                </m:rPr>
                                <a:rPr lang="en-CA" i="1">
                                  <a:solidFill>
                                    <a:srgbClr val="000000"/>
                                  </a:solidFill>
                                  <a:latin typeface="Cambria Math" panose="02040503050406030204" pitchFamily="18" charset="0"/>
                                </a:rPr>
                                <m:t>affected</m:t>
                              </m:r>
                            </m:sub>
                          </m:sSub>
                        </m:num>
                        <m:den>
                          <m:r>
                            <m:rPr>
                              <m:sty m:val="p"/>
                            </m:rPr>
                            <a:rPr lang="en-CA" i="1">
                              <a:solidFill>
                                <a:srgbClr val="000000"/>
                              </a:solidFill>
                              <a:latin typeface="Cambria Math" panose="02040503050406030204" pitchFamily="18" charset="0"/>
                            </a:rPr>
                            <m:t>improvement</m:t>
                          </m:r>
                          <m:r>
                            <a:rPr lang="en-CA" i="1">
                              <a:solidFill>
                                <a:srgbClr val="000000"/>
                              </a:solidFill>
                              <a:latin typeface="Cambria Math" panose="02040503050406030204" pitchFamily="18" charset="0"/>
                            </a:rPr>
                            <m:t> </m:t>
                          </m:r>
                          <m:r>
                            <m:rPr>
                              <m:sty m:val="p"/>
                            </m:rPr>
                            <a:rPr lang="en-CA" i="1">
                              <a:solidFill>
                                <a:srgbClr val="000000"/>
                              </a:solidFill>
                              <a:latin typeface="Cambria Math" panose="02040503050406030204" pitchFamily="18" charset="0"/>
                            </a:rPr>
                            <m:t>factor</m:t>
                          </m:r>
                        </m:den>
                      </m:f>
                      <m:r>
                        <a:rPr lang="en-CA" i="1">
                          <a:solidFill>
                            <a:srgbClr val="000000"/>
                          </a:solidFill>
                          <a:latin typeface="Cambria Math" panose="02040503050406030204" pitchFamily="18" charset="0"/>
                        </a:rPr>
                        <m:t>+</m:t>
                      </m:r>
                      <m:sSub>
                        <m:sSubPr>
                          <m:ctrlPr>
                            <a:rPr lang="en-CA" i="1">
                              <a:solidFill>
                                <a:srgbClr val="000000"/>
                              </a:solidFill>
                              <a:latin typeface="Cambria Math" panose="02040503050406030204" pitchFamily="18" charset="0"/>
                            </a:rPr>
                          </m:ctrlPr>
                        </m:sSubPr>
                        <m:e>
                          <m:r>
                            <m:rPr>
                              <m:sty m:val="p"/>
                            </m:rPr>
                            <a:rPr lang="en-CA" i="1">
                              <a:solidFill>
                                <a:srgbClr val="000000"/>
                              </a:solidFill>
                              <a:latin typeface="Cambria Math" panose="02040503050406030204" pitchFamily="18" charset="0"/>
                            </a:rPr>
                            <m:t>T</m:t>
                          </m:r>
                        </m:e>
                        <m:sub>
                          <m:r>
                            <m:rPr>
                              <m:sty m:val="p"/>
                            </m:rPr>
                            <a:rPr lang="en-CA" i="1">
                              <a:solidFill>
                                <a:srgbClr val="000000"/>
                              </a:solidFill>
                              <a:latin typeface="Cambria Math" panose="02040503050406030204" pitchFamily="18" charset="0"/>
                            </a:rPr>
                            <m:t>unaffected</m:t>
                          </m:r>
                        </m:sub>
                      </m:sSub>
                    </m:oMath>
                  </m:oMathPara>
                </a14:m>
                <a:endParaRPr lang="en-CA" dirty="0"/>
              </a:p>
            </p:txBody>
          </p:sp>
        </mc:Choice>
        <mc:Fallback xmlns="">
          <p:sp>
            <p:nvSpPr>
              <p:cNvPr id="12" name="Object 7">
                <a:extLst>
                  <a:ext uri="{FF2B5EF4-FFF2-40B4-BE49-F238E27FC236}">
                    <a16:creationId xmlns:a16="http://schemas.microsoft.com/office/drawing/2014/main" id="{F1D7640E-77B4-4A4B-9424-3FB96B116E34}"/>
                  </a:ext>
                </a:extLst>
              </p:cNvPr>
              <p:cNvSpPr txBox="1">
                <a:spLocks noRot="1" noChangeAspect="1" noMove="1" noResize="1" noEditPoints="1" noAdjustHandles="1" noChangeArrowheads="1" noChangeShapeType="1" noTextEdit="1"/>
              </p:cNvSpPr>
              <p:nvPr/>
            </p:nvSpPr>
            <p:spPr bwMode="auto">
              <a:xfrm>
                <a:off x="1952625" y="2119313"/>
                <a:ext cx="5287963" cy="841375"/>
              </a:xfrm>
              <a:prstGeom prst="rect">
                <a:avLst/>
              </a:prstGeom>
              <a:blipFill>
                <a:blip r:embed="rId7"/>
                <a:stretch>
                  <a:fillRect/>
                </a:stretch>
              </a:blipFill>
              <a:ln>
                <a:noFill/>
              </a:ln>
              <a:effectLst/>
            </p:spPr>
            <p:txBody>
              <a:bodyPr/>
              <a:lstStyle/>
              <a:p>
                <a:r>
                  <a:rPr lang="en-CA">
                    <a:noFill/>
                  </a:rPr>
                  <a:t> </a:t>
                </a:r>
              </a:p>
            </p:txBody>
          </p:sp>
        </mc:Fallback>
      </mc:AlternateContent>
      <p:sp>
        <p:nvSpPr>
          <p:cNvPr id="13" name="Rectangle 8">
            <a:extLst>
              <a:ext uri="{FF2B5EF4-FFF2-40B4-BE49-F238E27FC236}">
                <a16:creationId xmlns:a16="http://schemas.microsoft.com/office/drawing/2014/main" id="{E159CCFD-B330-407B-AF23-56143890B9E0}"/>
              </a:ext>
            </a:extLst>
          </p:cNvPr>
          <p:cNvSpPr>
            <a:spLocks noChangeArrowheads="1"/>
          </p:cNvSpPr>
          <p:nvPr/>
        </p:nvSpPr>
        <p:spPr bwMode="auto">
          <a:xfrm>
            <a:off x="684213" y="3500438"/>
            <a:ext cx="9826674"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latin typeface="Book Antiqua" panose="02040602050305030304" pitchFamily="18" charset="0"/>
                <a:sym typeface="Wingdings" panose="05000000000000000000" pitchFamily="2" charset="2"/>
              </a:rPr>
              <a:t>Example: multiply accounts for 80s/100s</a:t>
            </a:r>
          </a:p>
          <a:p>
            <a:pPr lvl="1" eaLnBrk="1" hangingPunct="1"/>
            <a:r>
              <a:rPr lang="en-US" altLang="en-US" sz="2400" dirty="0">
                <a:latin typeface="Book Antiqua" panose="02040602050305030304" pitchFamily="18" charset="0"/>
              </a:rPr>
              <a:t>How much improvement in multiply performance to get 5× overall?</a:t>
            </a:r>
          </a:p>
        </p:txBody>
      </p:sp>
      <p:sp>
        <p:nvSpPr>
          <p:cNvPr id="14" name="Rectangle 9">
            <a:extLst>
              <a:ext uri="{FF2B5EF4-FFF2-40B4-BE49-F238E27FC236}">
                <a16:creationId xmlns:a16="http://schemas.microsoft.com/office/drawing/2014/main" id="{F09578E1-4EBF-4C52-9CC9-B33626B65FAE}"/>
              </a:ext>
            </a:extLst>
          </p:cNvPr>
          <p:cNvSpPr>
            <a:spLocks noChangeArrowheads="1"/>
          </p:cNvSpPr>
          <p:nvPr/>
        </p:nvSpPr>
        <p:spPr bwMode="auto">
          <a:xfrm>
            <a:off x="684213" y="5661025"/>
            <a:ext cx="7991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latin typeface="Book Antiqua" panose="02040602050305030304" pitchFamily="18" charset="0"/>
                <a:sym typeface="Wingdings" panose="05000000000000000000" pitchFamily="2" charset="2"/>
              </a:rPr>
              <a:t>Corollary: make the common case fast</a:t>
            </a:r>
          </a:p>
        </p:txBody>
      </p:sp>
    </p:spTree>
    <p:extLst>
      <p:ext uri="{BB962C8B-B14F-4D97-AF65-F5344CB8AC3E}">
        <p14:creationId xmlns:p14="http://schemas.microsoft.com/office/powerpoint/2010/main" val="364979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869966-0050-49CC-BA97-D6FFAD946E1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1615371" y="938212"/>
            <a:ext cx="8791575" cy="560070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82</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5"/>
              <a:stretch>
                <a:fillRect/>
              </a:stretch>
            </p:blipFill>
            <p:spPr>
              <a:xfrm>
                <a:off x="6454800" y="2384640"/>
                <a:ext cx="2463840" cy="4114800"/>
              </a:xfrm>
              <a:prstGeom prst="rect">
                <a:avLst/>
              </a:prstGeom>
            </p:spPr>
          </p:pic>
        </mc:Fallback>
      </mc:AlternateContent>
    </p:spTree>
    <p:extLst>
      <p:ext uri="{BB962C8B-B14F-4D97-AF65-F5344CB8AC3E}">
        <p14:creationId xmlns:p14="http://schemas.microsoft.com/office/powerpoint/2010/main" val="4030706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FC6CE-7AAB-42C0-B36F-E5AD984DA4C7}"/>
              </a:ext>
            </a:extLst>
          </p:cNvPr>
          <p:cNvPicPr>
            <a:picLocks noChangeAspect="1"/>
          </p:cNvPicPr>
          <p:nvPr/>
        </p:nvPicPr>
        <p:blipFill>
          <a:blip r:embed="rId2">
            <a:lum bright="-20000" contrast="40000"/>
          </a:blip>
          <a:stretch>
            <a:fillRect/>
          </a:stretch>
        </p:blipFill>
        <p:spPr>
          <a:xfrm>
            <a:off x="1885289" y="961390"/>
            <a:ext cx="6096416" cy="566928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83</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4"/>
              <a:stretch>
                <a:fillRect/>
              </a:stretch>
            </p:blipFill>
            <p:spPr>
              <a:xfrm>
                <a:off x="6454800" y="2384640"/>
                <a:ext cx="2463840" cy="4114800"/>
              </a:xfrm>
              <a:prstGeom prst="rect">
                <a:avLst/>
              </a:prstGeom>
            </p:spPr>
          </p:pic>
        </mc:Fallback>
      </mc:AlternateContent>
    </p:spTree>
    <p:extLst>
      <p:ext uri="{BB962C8B-B14F-4D97-AF65-F5344CB8AC3E}">
        <p14:creationId xmlns:p14="http://schemas.microsoft.com/office/powerpoint/2010/main" val="680759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BA2539-D790-4D63-8604-BA5788816334}"/>
              </a:ext>
            </a:extLst>
          </p:cNvPr>
          <p:cNvPicPr>
            <a:picLocks noChangeAspect="1"/>
          </p:cNvPicPr>
          <p:nvPr/>
        </p:nvPicPr>
        <p:blipFill>
          <a:blip r:embed="rId2">
            <a:lum bright="-20000" contrast="40000"/>
          </a:blip>
          <a:stretch>
            <a:fillRect/>
          </a:stretch>
        </p:blipFill>
        <p:spPr>
          <a:xfrm>
            <a:off x="510913" y="867462"/>
            <a:ext cx="6134649" cy="5760720"/>
          </a:xfrm>
          <a:prstGeom prst="rect">
            <a:avLst/>
          </a:prstGeom>
        </p:spPr>
      </p:pic>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Amdahl’s Law</a:t>
            </a:r>
            <a:endParaRPr lang="en-CA" sz="4000" dirty="0">
              <a:solidFill>
                <a:srgbClr val="C0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84</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4"/>
              <a:stretch>
                <a:fillRect/>
              </a:stretch>
            </p:blipFill>
            <p:spPr>
              <a:xfrm>
                <a:off x="6454800" y="2384640"/>
                <a:ext cx="2463840" cy="4114800"/>
              </a:xfrm>
              <a:prstGeom prst="rect">
                <a:avLst/>
              </a:prstGeom>
            </p:spPr>
          </p:pic>
        </mc:Fallback>
      </mc:AlternateContent>
      <p:pic>
        <p:nvPicPr>
          <p:cNvPr id="10" name="Picture 9">
            <a:extLst>
              <a:ext uri="{FF2B5EF4-FFF2-40B4-BE49-F238E27FC236}">
                <a16:creationId xmlns:a16="http://schemas.microsoft.com/office/drawing/2014/main" id="{FCDE0CA0-9609-48ED-AA1D-DD3DCA87E61F}"/>
              </a:ext>
            </a:extLst>
          </p:cNvPr>
          <p:cNvPicPr>
            <a:picLocks noChangeAspect="1"/>
          </p:cNvPicPr>
          <p:nvPr/>
        </p:nvPicPr>
        <p:blipFill>
          <a:blip r:embed="rId5">
            <a:lum bright="-20000" contrast="40000"/>
          </a:blip>
          <a:stretch>
            <a:fillRect/>
          </a:stretch>
        </p:blipFill>
        <p:spPr>
          <a:xfrm>
            <a:off x="7794763" y="136525"/>
            <a:ext cx="4191692" cy="1828800"/>
          </a:xfrm>
          <a:prstGeom prst="rect">
            <a:avLst/>
          </a:prstGeom>
        </p:spPr>
      </p:pic>
      <p:pic>
        <p:nvPicPr>
          <p:cNvPr id="8" name="Picture 7">
            <a:extLst>
              <a:ext uri="{FF2B5EF4-FFF2-40B4-BE49-F238E27FC236}">
                <a16:creationId xmlns:a16="http://schemas.microsoft.com/office/drawing/2014/main" id="{6CBDDB2C-6919-4E70-8EC3-E6097EF1ABBC}"/>
              </a:ext>
            </a:extLst>
          </p:cNvPr>
          <p:cNvPicPr>
            <a:picLocks noChangeAspect="1"/>
          </p:cNvPicPr>
          <p:nvPr/>
        </p:nvPicPr>
        <p:blipFill>
          <a:blip r:embed="rId6">
            <a:lum bright="-20000" contrast="40000"/>
          </a:blip>
          <a:stretch>
            <a:fillRect/>
          </a:stretch>
        </p:blipFill>
        <p:spPr>
          <a:xfrm>
            <a:off x="4933315" y="4526916"/>
            <a:ext cx="6973136" cy="731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5831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85</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3"/>
              <a:stretch>
                <a:fillRect/>
              </a:stretch>
            </p:blipFill>
            <p:spPr>
              <a:xfrm>
                <a:off x="6454800" y="2384640"/>
                <a:ext cx="2463840" cy="4114800"/>
              </a:xfrm>
              <a:prstGeom prst="rect">
                <a:avLst/>
              </a:prstGeom>
            </p:spPr>
          </p:pic>
        </mc:Fallback>
      </mc:AlternateContent>
      <p:pic>
        <p:nvPicPr>
          <p:cNvPr id="9" name="Picture 8">
            <a:extLst>
              <a:ext uri="{FF2B5EF4-FFF2-40B4-BE49-F238E27FC236}">
                <a16:creationId xmlns:a16="http://schemas.microsoft.com/office/drawing/2014/main" id="{89F15E98-E465-49DF-BA01-8D7E0C377347}"/>
              </a:ext>
            </a:extLst>
          </p:cNvPr>
          <p:cNvPicPr>
            <a:picLocks noChangeAspect="1"/>
          </p:cNvPicPr>
          <p:nvPr/>
        </p:nvPicPr>
        <p:blipFill>
          <a:blip r:embed="rId4">
            <a:lum bright="-20000" contrast="40000"/>
          </a:blip>
          <a:stretch>
            <a:fillRect/>
          </a:stretch>
        </p:blipFill>
        <p:spPr>
          <a:xfrm>
            <a:off x="2611123" y="0"/>
            <a:ext cx="6387724" cy="6858000"/>
          </a:xfrm>
          <a:prstGeom prst="rect">
            <a:avLst/>
          </a:prstGeom>
        </p:spPr>
      </p:pic>
    </p:spTree>
    <p:extLst>
      <p:ext uri="{BB962C8B-B14F-4D97-AF65-F5344CB8AC3E}">
        <p14:creationId xmlns:p14="http://schemas.microsoft.com/office/powerpoint/2010/main" val="989249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367920"/>
            <a:ext cx="11107511" cy="6042405"/>
          </a:xfrm>
        </p:spPr>
        <p:txBody>
          <a:bodyPr>
            <a:normAutofit/>
          </a:bodyPr>
          <a:lstStyle/>
          <a:p>
            <a:r>
              <a:rPr lang="en-US" sz="2400" dirty="0">
                <a:latin typeface="Book Antiqua" panose="02040602050305030304" pitchFamily="18" charset="0"/>
              </a:rPr>
              <a:t>RISC vs –CISC</a:t>
            </a:r>
          </a:p>
          <a:p>
            <a:r>
              <a:rPr lang="en-US" sz="2400" dirty="0">
                <a:latin typeface="Book Antiqua" panose="02040602050305030304" pitchFamily="18" charset="0"/>
              </a:rPr>
              <a:t>RISC-V, ARM, MIPS</a:t>
            </a:r>
          </a:p>
          <a:p>
            <a:endParaRPr lang="en-US" sz="2400" dirty="0">
              <a:latin typeface="Book Antiqua" panose="02040602050305030304" pitchFamily="18" charset="0"/>
            </a:endParaRPr>
          </a:p>
          <a:p>
            <a:endParaRPr lang="en-US" sz="2400"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86</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C9BF8A-26C6-4365-8A5A-52E9B9BCDE43}"/>
                  </a:ext>
                </a:extLst>
              </p14:cNvPr>
              <p14:cNvContentPartPr/>
              <p14:nvPr/>
            </p14:nvContentPartPr>
            <p14:xfrm>
              <a:off x="6464160" y="2394000"/>
              <a:ext cx="2445120" cy="4096080"/>
            </p14:xfrm>
          </p:contentPart>
        </mc:Choice>
        <mc:Fallback xmlns="">
          <p:pic>
            <p:nvPicPr>
              <p:cNvPr id="4" name="Ink 3">
                <a:extLst>
                  <a:ext uri="{FF2B5EF4-FFF2-40B4-BE49-F238E27FC236}">
                    <a16:creationId xmlns:a16="http://schemas.microsoft.com/office/drawing/2014/main" id="{08C9BF8A-26C6-4365-8A5A-52E9B9BCDE43}"/>
                  </a:ext>
                </a:extLst>
              </p:cNvPr>
              <p:cNvPicPr/>
              <p:nvPr/>
            </p:nvPicPr>
            <p:blipFill>
              <a:blip r:embed="rId3"/>
              <a:stretch>
                <a:fillRect/>
              </a:stretch>
            </p:blipFill>
            <p:spPr>
              <a:xfrm>
                <a:off x="6454800" y="2384640"/>
                <a:ext cx="2463840" cy="4114800"/>
              </a:xfrm>
              <a:prstGeom prst="rect">
                <a:avLst/>
              </a:prstGeom>
            </p:spPr>
          </p:pic>
        </mc:Fallback>
      </mc:AlternateContent>
    </p:spTree>
    <p:extLst>
      <p:ext uri="{BB962C8B-B14F-4D97-AF65-F5344CB8AC3E}">
        <p14:creationId xmlns:p14="http://schemas.microsoft.com/office/powerpoint/2010/main" val="70868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Table of Contents </a:t>
            </a:r>
            <a:endParaRPr lang="en-CA" sz="4000" dirty="0">
              <a:solidFill>
                <a:srgbClr val="C00000"/>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normAutofit/>
          </a:bodyPr>
          <a:lstStyle/>
          <a:p>
            <a:r>
              <a:rPr lang="en-US" sz="2400" b="0" i="0" u="none" strike="noStrike" baseline="0" dirty="0">
                <a:solidFill>
                  <a:srgbClr val="0070C0"/>
                </a:solidFill>
                <a:latin typeface="Book Antiqua" panose="02040602050305030304" pitchFamily="18" charset="0"/>
              </a:rPr>
              <a:t>Appendix A</a:t>
            </a:r>
            <a:r>
              <a:rPr lang="en-US" sz="2400" b="0" i="0" u="none" strike="noStrike" baseline="0" dirty="0">
                <a:latin typeface="Book Antiqua" panose="02040602050305030304" pitchFamily="18" charset="0"/>
              </a:rPr>
              <a:t>: The Basics of Logic Design (Self-Study)</a:t>
            </a:r>
            <a:endParaRPr lang="en-CA" sz="2400" b="0" i="0" u="none" strike="noStrike" baseline="0" dirty="0">
              <a:latin typeface="Book Antiqua" panose="02040602050305030304" pitchFamily="18" charset="0"/>
            </a:endParaRPr>
          </a:p>
          <a:p>
            <a:r>
              <a:rPr lang="en-CA" sz="2400" b="0" i="0" u="none" strike="noStrike" baseline="0" dirty="0">
                <a:solidFill>
                  <a:srgbClr val="0070C0"/>
                </a:solidFill>
                <a:latin typeface="Book Antiqua" panose="02040602050305030304" pitchFamily="18" charset="0"/>
              </a:rPr>
              <a:t>Ch1</a:t>
            </a:r>
            <a:r>
              <a:rPr lang="en-CA" sz="2400" b="0" i="0" u="none" strike="noStrike" baseline="0" dirty="0">
                <a:latin typeface="Book Antiqua" panose="02040602050305030304" pitchFamily="18" charset="0"/>
              </a:rPr>
              <a:t>: Computer Abstractions and Technology</a:t>
            </a:r>
          </a:p>
          <a:p>
            <a:r>
              <a:rPr lang="en-US" sz="2400" b="0" i="0" u="none" strike="noStrike" baseline="0" dirty="0">
                <a:solidFill>
                  <a:srgbClr val="0070C0"/>
                </a:solidFill>
                <a:latin typeface="Book Antiqua" panose="02040602050305030304" pitchFamily="18" charset="0"/>
              </a:rPr>
              <a:t>Ch2</a:t>
            </a:r>
            <a:r>
              <a:rPr lang="en-US" sz="2400" b="0" i="0" u="none" strike="noStrike" baseline="0" dirty="0">
                <a:latin typeface="Book Antiqua" panose="02040602050305030304" pitchFamily="18" charset="0"/>
              </a:rPr>
              <a:t>: Instructions: Language of the Computer</a:t>
            </a:r>
            <a:endParaRPr lang="en-CA" sz="2400" dirty="0">
              <a:latin typeface="Book Antiqua" panose="02040602050305030304" pitchFamily="18" charset="0"/>
            </a:endParaRPr>
          </a:p>
          <a:p>
            <a:r>
              <a:rPr lang="en-CA" sz="2400" b="0" i="0" u="none" strike="noStrike" baseline="0" dirty="0">
                <a:solidFill>
                  <a:srgbClr val="0070C0"/>
                </a:solidFill>
                <a:latin typeface="Book Antiqua" panose="02040602050305030304" pitchFamily="18" charset="0"/>
              </a:rPr>
              <a:t>Ch3</a:t>
            </a:r>
            <a:r>
              <a:rPr lang="en-CA" sz="2400" b="0" i="0" u="none" strike="noStrike" baseline="0" dirty="0">
                <a:latin typeface="Book Antiqua" panose="02040602050305030304" pitchFamily="18" charset="0"/>
              </a:rPr>
              <a:t>: Arithmetic for Computers</a:t>
            </a:r>
          </a:p>
          <a:p>
            <a:r>
              <a:rPr lang="en-CA" sz="2400" b="0" i="0" u="none" strike="noStrike" baseline="0" dirty="0">
                <a:solidFill>
                  <a:srgbClr val="0070C0"/>
                </a:solidFill>
                <a:latin typeface="Book Antiqua" panose="02040602050305030304" pitchFamily="18" charset="0"/>
              </a:rPr>
              <a:t>Ch4</a:t>
            </a:r>
            <a:r>
              <a:rPr lang="en-CA" sz="2400" b="0" i="0" u="none" strike="noStrike" baseline="0" dirty="0">
                <a:latin typeface="Book Antiqua" panose="02040602050305030304" pitchFamily="18" charset="0"/>
              </a:rPr>
              <a:t>: The Processor</a:t>
            </a:r>
          </a:p>
          <a:p>
            <a:r>
              <a:rPr lang="en-US" sz="2400" b="0" i="0" u="none" strike="noStrike" baseline="0" dirty="0">
                <a:solidFill>
                  <a:srgbClr val="0070C0"/>
                </a:solidFill>
                <a:latin typeface="Book Antiqua" panose="02040602050305030304" pitchFamily="18" charset="0"/>
              </a:rPr>
              <a:t>Ch5</a:t>
            </a:r>
            <a:r>
              <a:rPr lang="en-US" sz="2400" b="0" i="0" u="none" strike="noStrike" baseline="0" dirty="0">
                <a:latin typeface="Book Antiqua" panose="02040602050305030304" pitchFamily="18" charset="0"/>
              </a:rPr>
              <a:t>: Exploiting Memory Hierarchy</a:t>
            </a:r>
            <a:endParaRPr lang="en-CA" sz="2400" dirty="0">
              <a:latin typeface="Book Antiqua" panose="02040602050305030304" pitchFamily="18" charset="0"/>
            </a:endParaRPr>
          </a:p>
          <a:p>
            <a:r>
              <a:rPr lang="en-US" sz="2400" b="0" i="0" u="none" strike="noStrike" baseline="0" dirty="0">
                <a:solidFill>
                  <a:srgbClr val="0070C0"/>
                </a:solidFill>
                <a:latin typeface="Book Antiqua" panose="02040602050305030304" pitchFamily="18" charset="0"/>
              </a:rPr>
              <a:t>Ch6</a:t>
            </a:r>
            <a:r>
              <a:rPr lang="en-US" sz="2400" b="0" i="0" u="none" strike="noStrike" baseline="0" dirty="0">
                <a:latin typeface="Book Antiqua" panose="02040602050305030304" pitchFamily="18" charset="0"/>
              </a:rPr>
              <a:t>: Parallel Processors from Client to Cloud </a:t>
            </a:r>
            <a:r>
              <a:rPr lang="en-US" sz="2000" b="0" i="0" u="none" strike="noStrike" baseline="0" dirty="0">
                <a:solidFill>
                  <a:srgbClr val="FF0000"/>
                </a:solidFill>
                <a:latin typeface="Book Antiqua" panose="02040602050305030304" pitchFamily="18" charset="0"/>
              </a:rPr>
              <a:t>(last semester we did not cover it)</a:t>
            </a:r>
            <a:endParaRPr lang="en-CA" sz="3600" dirty="0">
              <a:solidFill>
                <a:srgbClr val="FF0000"/>
              </a:solidFill>
              <a:latin typeface="Book Antiqua" panose="02040602050305030304" pitchFamily="18" charset="0"/>
            </a:endParaRPr>
          </a:p>
        </p:txBody>
      </p:sp>
      <p:sp>
        <p:nvSpPr>
          <p:cNvPr id="5" name="Slide Number Placeholder 4">
            <a:extLst>
              <a:ext uri="{FF2B5EF4-FFF2-40B4-BE49-F238E27FC236}">
                <a16:creationId xmlns:a16="http://schemas.microsoft.com/office/drawing/2014/main" id="{D356CD7F-064D-4E25-8CF1-5C60770ED4B4}"/>
              </a:ext>
            </a:extLst>
          </p:cNvPr>
          <p:cNvSpPr>
            <a:spLocks noGrp="1"/>
          </p:cNvSpPr>
          <p:nvPr>
            <p:ph type="sldNum" sz="quarter" idx="12"/>
          </p:nvPr>
        </p:nvSpPr>
        <p:spPr/>
        <p:txBody>
          <a:bodyPr/>
          <a:lstStyle/>
          <a:p>
            <a:fld id="{10570969-1D9F-4E41-A1EE-4EB62BCADA54}" type="slidenum">
              <a:rPr lang="en-CA" smtClean="0"/>
              <a:t>9</a:t>
            </a:fld>
            <a:endParaRPr lang="en-CA"/>
          </a:p>
        </p:txBody>
      </p:sp>
      <p:sp>
        <p:nvSpPr>
          <p:cNvPr id="6" name="Footer Placeholder 5">
            <a:extLst>
              <a:ext uri="{FF2B5EF4-FFF2-40B4-BE49-F238E27FC236}">
                <a16:creationId xmlns:a16="http://schemas.microsoft.com/office/drawing/2014/main" id="{4F892879-8A5A-4A46-92D6-21C3A10A52A5}"/>
              </a:ext>
            </a:extLst>
          </p:cNvPr>
          <p:cNvSpPr>
            <a:spLocks noGrp="1"/>
          </p:cNvSpPr>
          <p:nvPr>
            <p:ph type="ftr" sz="quarter" idx="11"/>
          </p:nvPr>
        </p:nvSpPr>
        <p:spPr/>
        <p:txBody>
          <a:bodyPr/>
          <a:lstStyle/>
          <a:p>
            <a:r>
              <a:rPr lang="en-CA"/>
              <a:t>@ Dr. Mahmoud S. Masadeh</a:t>
            </a:r>
          </a:p>
        </p:txBody>
      </p:sp>
      <p:sp>
        <p:nvSpPr>
          <p:cNvPr id="9" name="TextBox 8">
            <a:extLst>
              <a:ext uri="{FF2B5EF4-FFF2-40B4-BE49-F238E27FC236}">
                <a16:creationId xmlns:a16="http://schemas.microsoft.com/office/drawing/2014/main" id="{33E06EC4-9331-48CE-83F7-9538F7BC9965}"/>
              </a:ext>
            </a:extLst>
          </p:cNvPr>
          <p:cNvSpPr txBox="1"/>
          <p:nvPr/>
        </p:nvSpPr>
        <p:spPr>
          <a:xfrm>
            <a:off x="7336319" y="2105467"/>
            <a:ext cx="2210804" cy="369332"/>
          </a:xfrm>
          <a:prstGeom prst="rect">
            <a:avLst/>
          </a:prstGeom>
          <a:noFill/>
        </p:spPr>
        <p:txBody>
          <a:bodyPr wrap="square" rtlCol="0">
            <a:spAutoFit/>
          </a:bodyPr>
          <a:lstStyle/>
          <a:p>
            <a:r>
              <a:rPr lang="en-US" dirty="0">
                <a:solidFill>
                  <a:srgbClr val="00B050"/>
                </a:solidFill>
                <a:latin typeface="Book Antiqua" panose="02040602050305030304" pitchFamily="18" charset="0"/>
              </a:rPr>
              <a:t>Mid-term exam</a:t>
            </a:r>
            <a:endParaRPr lang="en-CA" dirty="0">
              <a:solidFill>
                <a:srgbClr val="00B050"/>
              </a:solidFill>
              <a:latin typeface="Book Antiqua" panose="02040602050305030304" pitchFamily="18" charset="0"/>
            </a:endParaRPr>
          </a:p>
        </p:txBody>
      </p:sp>
      <p:sp>
        <p:nvSpPr>
          <p:cNvPr id="10" name="TextBox 9">
            <a:extLst>
              <a:ext uri="{FF2B5EF4-FFF2-40B4-BE49-F238E27FC236}">
                <a16:creationId xmlns:a16="http://schemas.microsoft.com/office/drawing/2014/main" id="{3740B883-B6EB-4A64-A69D-9EBAB00EBFE9}"/>
              </a:ext>
            </a:extLst>
          </p:cNvPr>
          <p:cNvSpPr txBox="1"/>
          <p:nvPr/>
        </p:nvSpPr>
        <p:spPr>
          <a:xfrm>
            <a:off x="7387938" y="3195677"/>
            <a:ext cx="1749458" cy="369332"/>
          </a:xfrm>
          <a:prstGeom prst="rect">
            <a:avLst/>
          </a:prstGeom>
          <a:noFill/>
        </p:spPr>
        <p:txBody>
          <a:bodyPr wrap="square" rtlCol="0">
            <a:spAutoFit/>
          </a:bodyPr>
          <a:lstStyle/>
          <a:p>
            <a:r>
              <a:rPr lang="en-US" dirty="0">
                <a:solidFill>
                  <a:srgbClr val="00B050"/>
                </a:solidFill>
                <a:latin typeface="Book Antiqua" panose="02040602050305030304" pitchFamily="18" charset="0"/>
              </a:rPr>
              <a:t>Final exam</a:t>
            </a:r>
            <a:endParaRPr lang="en-CA" dirty="0">
              <a:solidFill>
                <a:srgbClr val="00B050"/>
              </a:solidFill>
              <a:latin typeface="Book Antiqua" panose="02040602050305030304" pitchFamily="18" charset="0"/>
            </a:endParaRPr>
          </a:p>
        </p:txBody>
      </p:sp>
      <p:sp>
        <p:nvSpPr>
          <p:cNvPr id="8" name="Rectangle 7">
            <a:extLst>
              <a:ext uri="{FF2B5EF4-FFF2-40B4-BE49-F238E27FC236}">
                <a16:creationId xmlns:a16="http://schemas.microsoft.com/office/drawing/2014/main" id="{870C180A-E6F9-41B5-B5BB-3512FD6DA7A6}"/>
              </a:ext>
            </a:extLst>
          </p:cNvPr>
          <p:cNvSpPr/>
          <p:nvPr/>
        </p:nvSpPr>
        <p:spPr>
          <a:xfrm>
            <a:off x="1466850" y="1619250"/>
            <a:ext cx="5686425" cy="1300930"/>
          </a:xfrm>
          <a:prstGeom prst="rect">
            <a:avLst/>
          </a:prstGeom>
          <a:noFill/>
          <a:ln w="444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11">
            <a:extLst>
              <a:ext uri="{FF2B5EF4-FFF2-40B4-BE49-F238E27FC236}">
                <a16:creationId xmlns:a16="http://schemas.microsoft.com/office/drawing/2014/main" id="{CAC0A424-8403-4C1A-91DA-30A696CD3708}"/>
              </a:ext>
            </a:extLst>
          </p:cNvPr>
          <p:cNvSpPr/>
          <p:nvPr/>
        </p:nvSpPr>
        <p:spPr>
          <a:xfrm>
            <a:off x="1466850" y="2920180"/>
            <a:ext cx="5686425" cy="954761"/>
          </a:xfrm>
          <a:prstGeom prst="rect">
            <a:avLst/>
          </a:prstGeom>
          <a:noFill/>
          <a:ln w="444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80400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20584</TotalTime>
  <Words>6449</Words>
  <Application>Microsoft Office PowerPoint</Application>
  <PresentationFormat>Widescreen</PresentationFormat>
  <Paragraphs>599</Paragraphs>
  <Slides>86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7" baseType="lpstr">
      <vt:lpstr>Arial</vt:lpstr>
      <vt:lpstr>Arial</vt:lpstr>
      <vt:lpstr>Book Antiqua</vt:lpstr>
      <vt:lpstr>Calibri</vt:lpstr>
      <vt:lpstr>Calibri Light</vt:lpstr>
      <vt:lpstr>Cambria Math</vt:lpstr>
      <vt:lpstr>ITCFranklinGothicStd-Hvy</vt:lpstr>
      <vt:lpstr>MinionPro-Regular</vt:lpstr>
      <vt:lpstr>Wingdings</vt:lpstr>
      <vt:lpstr>Office Theme</vt:lpstr>
      <vt:lpstr>Equation</vt:lpstr>
      <vt:lpstr>PowerPoint Presentation</vt:lpstr>
      <vt:lpstr>Computer Organization- Administration</vt:lpstr>
      <vt:lpstr>Computer Organization</vt:lpstr>
      <vt:lpstr>Computer Organization</vt:lpstr>
      <vt:lpstr>About the Book</vt:lpstr>
      <vt:lpstr>Computer Organization</vt:lpstr>
      <vt:lpstr>Why RISC-V for This Edition? </vt:lpstr>
      <vt:lpstr>Why RISC-V for This Edition? </vt:lpstr>
      <vt:lpstr>Table of Contents </vt:lpstr>
      <vt:lpstr>PowerPoint Presentation</vt:lpstr>
      <vt:lpstr>A. The Basics of Logic Design </vt:lpstr>
      <vt:lpstr>A.2 Gates, Truth Tables, and Logic Equations</vt:lpstr>
      <vt:lpstr>Combinational Logic</vt:lpstr>
      <vt:lpstr>Computers’ Performance</vt:lpstr>
      <vt:lpstr>PowerPoint Presentation</vt:lpstr>
      <vt:lpstr>1.1 Introduction</vt:lpstr>
      <vt:lpstr>1.1 Introduction</vt:lpstr>
      <vt:lpstr>Classes of Computing</vt:lpstr>
      <vt:lpstr>Embedded Systems</vt:lpstr>
      <vt:lpstr>Post-PC Era</vt:lpstr>
      <vt:lpstr>Post-PC Era</vt:lpstr>
      <vt:lpstr>Post-PC Era</vt:lpstr>
      <vt:lpstr>What You Can Learn in This Book</vt:lpstr>
      <vt:lpstr>Understanding Program Performance </vt:lpstr>
      <vt:lpstr>1.2 Eight Great Ideas in Computer Architecture </vt:lpstr>
      <vt:lpstr>1.2 Eight Great Ideas in Computer Architecture </vt:lpstr>
      <vt:lpstr>1.3 Below your program</vt:lpstr>
      <vt:lpstr>Operating System (OS)</vt:lpstr>
      <vt:lpstr>Compilers</vt:lpstr>
      <vt:lpstr>High-level to the Language of Hardware</vt:lpstr>
      <vt:lpstr>High-level to the Language of Hardware</vt:lpstr>
      <vt:lpstr>High-level programming language</vt:lpstr>
      <vt:lpstr>1.4 Under the Covers</vt:lpstr>
      <vt:lpstr>Important Terminologies </vt:lpstr>
      <vt:lpstr>Important Terminologies </vt:lpstr>
      <vt:lpstr>Important Terminologies </vt:lpstr>
      <vt:lpstr>Abstraction</vt:lpstr>
      <vt:lpstr>A Safe Place for Data</vt:lpstr>
      <vt:lpstr>A Safe Place for Data</vt:lpstr>
      <vt:lpstr>Communicating with Other Computers</vt:lpstr>
      <vt:lpstr>Communicating with Other Computers</vt:lpstr>
      <vt:lpstr>Check Yourself</vt:lpstr>
      <vt:lpstr>1.5 Technologies for Building Processors and Memory</vt:lpstr>
      <vt:lpstr>Growth of capacity per DRAM chip over time</vt:lpstr>
      <vt:lpstr>Manufacturing of Integrated Circuits (ICs)</vt:lpstr>
      <vt:lpstr>Manufacturing of Integrated Circuits (ICs)</vt:lpstr>
      <vt:lpstr>Manufacturing of Integrated Circuits (ICs)</vt:lpstr>
      <vt:lpstr>Cost of Integrated Circuits (ICs)</vt:lpstr>
      <vt:lpstr>Check Yourself</vt:lpstr>
      <vt:lpstr>1.6 Performance … important/interesting topic</vt:lpstr>
      <vt:lpstr>1.6 Performance</vt:lpstr>
      <vt:lpstr>Computer Performance</vt:lpstr>
      <vt:lpstr>Measuring Performance</vt:lpstr>
      <vt:lpstr>Understanding Program Performance</vt:lpstr>
      <vt:lpstr>CPU Performance and Its Factors</vt:lpstr>
      <vt:lpstr>Improving Performance</vt:lpstr>
      <vt:lpstr>Instruction Performance</vt:lpstr>
      <vt:lpstr>Using the Performance Equation</vt:lpstr>
      <vt:lpstr>The Classic CPU Performance Equation</vt:lpstr>
      <vt:lpstr>Comparing Code Segments</vt:lpstr>
      <vt:lpstr>Computer Performance</vt:lpstr>
      <vt:lpstr>Computer Performance</vt:lpstr>
      <vt:lpstr>Understanding Program Performance</vt:lpstr>
      <vt:lpstr>Understanding Program Performance</vt:lpstr>
      <vt:lpstr>Check Yourself</vt:lpstr>
      <vt:lpstr>1.4 The Power Wall</vt:lpstr>
      <vt:lpstr>The Power Wall</vt:lpstr>
      <vt:lpstr>The Power Wall</vt:lpstr>
      <vt:lpstr>Example- Relative Power</vt:lpstr>
      <vt:lpstr>The Power Wall - Elaboration</vt:lpstr>
      <vt:lpstr>The Power Wall - Elaboration</vt:lpstr>
      <vt:lpstr>1.8 The Switch from Uniprocessors to Multiprocessors </vt:lpstr>
      <vt:lpstr>The Switch from Uniprocessors to Multiprocessors </vt:lpstr>
      <vt:lpstr>Why it is hard to explicitly write parallel programs?</vt:lpstr>
      <vt:lpstr>1.9 Real Stuff: Benchmarking the Intel Core i7</vt:lpstr>
      <vt:lpstr>Real Stuff: Benchmarking the Intel Core i7</vt:lpstr>
      <vt:lpstr>SPECINTC2006 benchmarks running on a 2.66 GHz Intel Core i7</vt:lpstr>
      <vt:lpstr>1.10 Fallacies and Pitfalls </vt:lpstr>
      <vt:lpstr>Amdahl’s Law</vt:lpstr>
      <vt:lpstr>Amdahl’s Law</vt:lpstr>
      <vt:lpstr>Amdahl’s Law</vt:lpstr>
      <vt:lpstr>Amdahl’s Law</vt:lpstr>
      <vt:lpstr>Amdahl’s Law</vt:lpstr>
      <vt:lpstr>Amdahl’s Law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Mahmoud Masadeh</dc:creator>
  <cp:lastModifiedBy>Mahmoud S. Masadeh</cp:lastModifiedBy>
  <cp:revision>477</cp:revision>
  <dcterms:created xsi:type="dcterms:W3CDTF">2021-02-08T11:18:09Z</dcterms:created>
  <dcterms:modified xsi:type="dcterms:W3CDTF">2023-02-25T14:55:16Z</dcterms:modified>
</cp:coreProperties>
</file>